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emf" ContentType="image/x-emf"/>
  <Default Extension="rels" ContentType="application/vnd.openxmlformats-package.relationships+xml"/>
  <Default Extension="gif" ContentType="image/gif"/>
  <Default Extension="png" ContentType="image/png"/>
  <Default Extension="wmf" ContentType="image/x-w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44"/>
  </p:notesMasterIdLst>
  <p:handoutMasterIdLst>
    <p:handoutMasterId r:id="rId45"/>
  </p:handoutMasterIdLst>
  <p:sldIdLst>
    <p:sldId id="256" r:id="rId2"/>
    <p:sldId id="395" r:id="rId3"/>
    <p:sldId id="338" r:id="rId4"/>
    <p:sldId id="397" r:id="rId5"/>
    <p:sldId id="364" r:id="rId6"/>
    <p:sldId id="277" r:id="rId7"/>
    <p:sldId id="273" r:id="rId8"/>
    <p:sldId id="366" r:id="rId9"/>
    <p:sldId id="339" r:id="rId10"/>
    <p:sldId id="260" r:id="rId11"/>
    <p:sldId id="361" r:id="rId12"/>
    <p:sldId id="296" r:id="rId13"/>
    <p:sldId id="346" r:id="rId14"/>
    <p:sldId id="340" r:id="rId15"/>
    <p:sldId id="287" r:id="rId16"/>
    <p:sldId id="341" r:id="rId17"/>
    <p:sldId id="289" r:id="rId18"/>
    <p:sldId id="290" r:id="rId19"/>
    <p:sldId id="302" r:id="rId20"/>
    <p:sldId id="374" r:id="rId21"/>
    <p:sldId id="291" r:id="rId22"/>
    <p:sldId id="342" r:id="rId23"/>
    <p:sldId id="343" r:id="rId24"/>
    <p:sldId id="392" r:id="rId25"/>
    <p:sldId id="393" r:id="rId26"/>
    <p:sldId id="394" r:id="rId27"/>
    <p:sldId id="310" r:id="rId28"/>
    <p:sldId id="308" r:id="rId29"/>
    <p:sldId id="309" r:id="rId30"/>
    <p:sldId id="358" r:id="rId31"/>
    <p:sldId id="297" r:id="rId32"/>
    <p:sldId id="262" r:id="rId33"/>
    <p:sldId id="375" r:id="rId34"/>
    <p:sldId id="267" r:id="rId35"/>
    <p:sldId id="377" r:id="rId36"/>
    <p:sldId id="378" r:id="rId37"/>
    <p:sldId id="381" r:id="rId38"/>
    <p:sldId id="382" r:id="rId39"/>
    <p:sldId id="383" r:id="rId40"/>
    <p:sldId id="332" r:id="rId41"/>
    <p:sldId id="396" r:id="rId42"/>
    <p:sldId id="347" r:id="rId4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627" autoAdjust="0"/>
    <p:restoredTop sz="86691" autoAdjust="0"/>
  </p:normalViewPr>
  <p:slideViewPr>
    <p:cSldViewPr snapToGrid="0" snapToObjects="1">
      <p:cViewPr>
        <p:scale>
          <a:sx n="68" d="100"/>
          <a:sy n="68" d="100"/>
        </p:scale>
        <p:origin x="1352" y="48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3427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presProps" Target="presProps.xml"/><Relationship Id="rId47" Type="http://schemas.openxmlformats.org/officeDocument/2006/relationships/viewProps" Target="viewProps.xml"/><Relationship Id="rId48" Type="http://schemas.openxmlformats.org/officeDocument/2006/relationships/theme" Target="theme/theme1.xml"/><Relationship Id="rId49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notesMaster" Target="notesMasters/notesMaster1.xml"/><Relationship Id="rId45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8ABBFC-0BAE-E64C-A836-72D1D36FB1C8}" type="datetimeFigureOut">
              <a:rPr lang="en-US" smtClean="0"/>
              <a:t>11/17/16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A63BC7-CB7F-0249-B9CB-DB0E6B877A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24230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77DBF9-96E0-D340-98A5-8482A9496F07}" type="datetimeFigureOut">
              <a:rPr lang="en-US" smtClean="0"/>
              <a:t>11/17/16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CE5FF0-7ACC-6D4F-8E83-8C9211CBA5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89368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CE5FF0-7ACC-6D4F-8E83-8C9211CBA5C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0859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CE5FF0-7ACC-6D4F-8E83-8C9211CBA5C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3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0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CE5FF0-7ACC-6D4F-8E83-8C9211CBA5C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7479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90A7009-1F8E-4E10-93F7-2EE17271A83C}" type="slidenum">
              <a:rPr lang="en-US"/>
              <a:pPr/>
              <a:t>13</a:t>
            </a:fld>
            <a:endParaRPr lang="en-US"/>
          </a:p>
        </p:txBody>
      </p:sp>
      <p:sp>
        <p:nvSpPr>
          <p:cNvPr id="35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>
              <a:buNone/>
            </a:pPr>
            <a:endParaRPr lang="en-US" dirty="0" smtClean="0">
              <a:latin typeface="Arial" charset="0"/>
              <a:ea typeface="ＭＳ Ｐゴシック" pitchFamily="-9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429171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228E5DF-F98B-489B-86F0-1087C7E39E11}" type="slidenum">
              <a:rPr lang="en-US"/>
              <a:pPr/>
              <a:t>15</a:t>
            </a:fld>
            <a:endParaRPr lang="en-US"/>
          </a:p>
        </p:txBody>
      </p:sp>
      <p:sp>
        <p:nvSpPr>
          <p:cNvPr id="39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dirty="0" smtClean="0">
              <a:latin typeface="Arial" charset="0"/>
              <a:ea typeface="ＭＳ Ｐゴシック" pitchFamily="-9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40590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Microsoft </a:t>
            </a:r>
            <a:r>
              <a:rPr lang="en-US" b="1" smtClean="0"/>
              <a:t>Engineering Excellence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Microsoft Confidential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136C92A-8B7C-4776-9366-AF764449AB58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5813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C69D3AE-AA54-4610-A459-E5562685E6C1}" type="slidenum">
              <a:rPr lang="en-US"/>
              <a:pPr/>
              <a:t>17</a:t>
            </a:fld>
            <a:endParaRPr lang="en-US"/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>
              <a:latin typeface="Arial" charset="0"/>
              <a:ea typeface="ＭＳ Ｐゴシック" pitchFamily="-9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170754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B60D480-D8F1-4574-BA0E-8DF31507B6D6}" type="slidenum">
              <a:rPr lang="en-US"/>
              <a:pPr/>
              <a:t>18</a:t>
            </a:fld>
            <a:endParaRPr lang="en-US"/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dirty="0" smtClean="0">
              <a:latin typeface="Arial" charset="0"/>
              <a:ea typeface="ＭＳ Ｐゴシック" pitchFamily="-9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019069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CE5FF0-7ACC-6D4F-8E83-8C9211CBA5C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686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CE5FF0-7ACC-6D4F-8E83-8C9211CBA5C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4841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61A694D-4CFD-43E2-8169-5939FD9D553F}" type="slidenum">
              <a:rPr lang="en-US"/>
              <a:pPr/>
              <a:t>21</a:t>
            </a:fld>
            <a:endParaRPr lang="en-US"/>
          </a:p>
        </p:txBody>
      </p:sp>
      <p:sp>
        <p:nvSpPr>
          <p:cNvPr id="501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50180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>
              <a:buNone/>
            </a:pPr>
            <a:endParaRPr lang="en-US" dirty="0" smtClean="0">
              <a:latin typeface="Arial" charset="0"/>
              <a:ea typeface="ＭＳ Ｐゴシック" pitchFamily="-9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315384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CE5FF0-7ACC-6D4F-8E83-8C9211CBA5C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31538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Microsoft </a:t>
            </a:r>
            <a:r>
              <a:rPr lang="en-US" b="1" smtClean="0"/>
              <a:t>Engineering Excellence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Microsoft Confidential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136C92A-8B7C-4776-9366-AF764449AB58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99104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CE5FF0-7ACC-6D4F-8E83-8C9211CBA5C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05314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CE5FF0-7ACC-6D4F-8E83-8C9211CBA5C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84489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CE5FF0-7ACC-6D4F-8E83-8C9211CBA5C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5582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CE5FF0-7ACC-6D4F-8E83-8C9211CBA5C6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83825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DD03159-D0A4-C24D-ADB0-24511F55BA37}" type="slidenum">
              <a:rPr lang="en-US"/>
              <a:pPr/>
              <a:t>28</a:t>
            </a:fld>
            <a:endParaRPr lang="en-US"/>
          </a:p>
        </p:txBody>
      </p:sp>
      <p:sp>
        <p:nvSpPr>
          <p:cNvPr id="54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5427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363522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1BC186F-35FF-0149-B2A1-A0D88E5000C0}" type="slidenum">
              <a:rPr lang="en-US"/>
              <a:pPr/>
              <a:t>29</a:t>
            </a:fld>
            <a:endParaRPr lang="en-US"/>
          </a:p>
        </p:txBody>
      </p:sp>
      <p:sp>
        <p:nvSpPr>
          <p:cNvPr id="56323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93266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Microsoft </a:t>
            </a:r>
            <a:r>
              <a:rPr lang="en-US" b="1" smtClean="0"/>
              <a:t>Engineering Excellence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Microsoft Confidential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136C92A-8B7C-4776-9366-AF764449AB58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8723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CE5FF0-7ACC-6D4F-8E83-8C9211CBA5C6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83639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CE5FF0-7ACC-6D4F-8E83-8C9211CBA5C6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8255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3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smtClean="0"/>
              <a:t>Microsoft </a:t>
            </a:r>
            <a:r>
              <a:rPr lang="en-US" b="1" smtClean="0"/>
              <a:t>Engineering Excellence</a:t>
            </a:r>
            <a:endParaRPr lang="en-US" smtClean="0"/>
          </a:p>
        </p:txBody>
      </p:sp>
      <p:sp>
        <p:nvSpPr>
          <p:cNvPr id="34819" name="Rectangle 25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smtClean="0"/>
              <a:t>Microsoft Confidential</a:t>
            </a:r>
          </a:p>
        </p:txBody>
      </p:sp>
      <p:sp>
        <p:nvSpPr>
          <p:cNvPr id="34820" name="Rectangle 26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E8D087E-6061-4458-9368-4A0A3E2034BD}" type="slidenum">
              <a:rPr lang="en-US" smtClean="0"/>
              <a:pPr/>
              <a:t>3</a:t>
            </a:fld>
            <a:endParaRPr lang="en-US" smtClean="0"/>
          </a:p>
        </p:txBody>
      </p:sp>
      <p:sp>
        <p:nvSpPr>
          <p:cNvPr id="3482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7288" y="449263"/>
            <a:ext cx="4541837" cy="3408362"/>
          </a:xfrm>
          <a:ln/>
        </p:spPr>
      </p:sp>
      <p:sp>
        <p:nvSpPr>
          <p:cNvPr id="3482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7492" y="4130103"/>
            <a:ext cx="6261652" cy="4593861"/>
          </a:xfrm>
          <a:noFill/>
          <a:ln/>
        </p:spPr>
        <p:txBody>
          <a:bodyPr/>
          <a:lstStyle/>
          <a:p>
            <a:pPr>
              <a:buFontTx/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4440748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CE5FF0-7ACC-6D4F-8E83-8C9211CBA5C6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2562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CE5FF0-7ACC-6D4F-8E83-8C9211CBA5C6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5311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>
              <a:effectLst/>
            </a:endParaRPr>
          </a:p>
          <a:p>
            <a:endParaRPr lang="is-I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CE5FF0-7ACC-6D4F-8E83-8C9211CBA5C6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86713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CE5FF0-7ACC-6D4F-8E83-8C9211CBA5C6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73856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3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smtClean="0"/>
              <a:t>Microsoft </a:t>
            </a:r>
            <a:r>
              <a:rPr lang="en-US" b="1" smtClean="0"/>
              <a:t>Engineering Excellence</a:t>
            </a:r>
            <a:endParaRPr lang="en-US" smtClean="0"/>
          </a:p>
        </p:txBody>
      </p:sp>
      <p:sp>
        <p:nvSpPr>
          <p:cNvPr id="39939" name="Rectangle 25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smtClean="0"/>
              <a:t>Microsoft Confidential</a:t>
            </a:r>
          </a:p>
        </p:txBody>
      </p:sp>
      <p:sp>
        <p:nvSpPr>
          <p:cNvPr id="39940" name="Rectangle 26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7266ABA-7206-4EB5-A131-85BE5964B0F4}" type="slidenum">
              <a:rPr lang="en-US" smtClean="0"/>
              <a:pPr/>
              <a:t>40</a:t>
            </a:fld>
            <a:endParaRPr lang="en-US" smtClean="0"/>
          </a:p>
        </p:txBody>
      </p:sp>
      <p:sp>
        <p:nvSpPr>
          <p:cNvPr id="3994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7288" y="449263"/>
            <a:ext cx="4541837" cy="3408362"/>
          </a:xfrm>
          <a:ln/>
        </p:spPr>
      </p:sp>
      <p:sp>
        <p:nvSpPr>
          <p:cNvPr id="3994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7492" y="4130103"/>
            <a:ext cx="6261652" cy="4593861"/>
          </a:xfrm>
          <a:noFill/>
          <a:ln/>
        </p:spPr>
        <p:txBody>
          <a:bodyPr/>
          <a:lstStyle/>
          <a:p>
            <a:pPr>
              <a:buFontTx/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5301916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CE5FF0-7ACC-6D4F-8E83-8C9211CBA5C6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7180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CE5FF0-7ACC-6D4F-8E83-8C9211CBA5C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1633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CE5FF0-7ACC-6D4F-8E83-8C9211CBA5C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304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3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smtClean="0"/>
              <a:t>Microsoft </a:t>
            </a:r>
            <a:r>
              <a:rPr lang="en-US" b="1" smtClean="0"/>
              <a:t>Engineering Excellence</a:t>
            </a:r>
            <a:endParaRPr lang="en-US" smtClean="0"/>
          </a:p>
        </p:txBody>
      </p:sp>
      <p:sp>
        <p:nvSpPr>
          <p:cNvPr id="35843" name="Rectangle 25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smtClean="0"/>
              <a:t>Microsoft Confidential</a:t>
            </a:r>
          </a:p>
        </p:txBody>
      </p:sp>
      <p:sp>
        <p:nvSpPr>
          <p:cNvPr id="35844" name="Rectangle 26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65D1D79-B50D-473E-81B9-1864A344499A}" type="slidenum">
              <a:rPr lang="en-US" smtClean="0"/>
              <a:pPr/>
              <a:t>6</a:t>
            </a:fld>
            <a:endParaRPr lang="en-US" smtClean="0"/>
          </a:p>
        </p:txBody>
      </p:sp>
      <p:sp>
        <p:nvSpPr>
          <p:cNvPr id="3584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7288" y="449263"/>
            <a:ext cx="4541837" cy="3408362"/>
          </a:xfrm>
          <a:ln/>
        </p:spPr>
      </p:sp>
      <p:sp>
        <p:nvSpPr>
          <p:cNvPr id="3584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7492" y="4130103"/>
            <a:ext cx="6261652" cy="4582930"/>
          </a:xfrm>
          <a:noFill/>
          <a:ln/>
        </p:spPr>
        <p:txBody>
          <a:bodyPr/>
          <a:lstStyle/>
          <a:p>
            <a:pPr>
              <a:buFontTx/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9881045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CE5FF0-7ACC-6D4F-8E83-8C9211CBA5C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9790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CE5FF0-7ACC-6D4F-8E83-8C9211CBA5C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1005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CE5FF0-7ACC-6D4F-8E83-8C9211CBA5C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818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14E79-E7D8-3C4E-9D91-08102579EF9D}" type="datetime1">
              <a:rPr lang="en-US" smtClean="0"/>
              <a:t>11/17/16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26827-AF95-2443-ADF0-A6D08EF500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65962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A7CEEC-0E84-FA4D-A658-2EA396AF3B70}" type="datetime1">
              <a:rPr lang="en-US" smtClean="0"/>
              <a:t>11/17/16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26827-AF95-2443-ADF0-A6D08EF500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7136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32F47-3C77-8247-8AB9-A9EDD6E72670}" type="datetime1">
              <a:rPr lang="en-US" smtClean="0"/>
              <a:t>11/17/16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26827-AF95-2443-ADF0-A6D08EF500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3371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0141C-F9A1-4A46-9A58-6AFFF3CA7A70}" type="datetime1">
              <a:rPr lang="en-US" smtClean="0"/>
              <a:t>11/17/16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26827-AF95-2443-ADF0-A6D08EF500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4909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87A795-B530-9B4A-B198-67530E21E213}" type="datetime1">
              <a:rPr lang="en-US" smtClean="0"/>
              <a:t>11/17/16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26827-AF95-2443-ADF0-A6D08EF500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7951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B2A09-A691-AD49-B739-D685C9631D8E}" type="datetime1">
              <a:rPr lang="en-US" smtClean="0"/>
              <a:t>11/17/16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26827-AF95-2443-ADF0-A6D08EF500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2137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1BB80C-EFC2-1748-9F13-D7030C9CD1CA}" type="datetime1">
              <a:rPr lang="en-US" smtClean="0"/>
              <a:t>11/17/16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26827-AF95-2443-ADF0-A6D08EF500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932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53BB3-050D-CA45-9916-C231D31C9610}" type="datetime1">
              <a:rPr lang="en-US" smtClean="0"/>
              <a:t>11/17/16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26827-AF95-2443-ADF0-A6D08EF500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5227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EA246-D5C2-4D4C-B44B-46100B805954}" type="datetime1">
              <a:rPr lang="en-US" smtClean="0"/>
              <a:t>11/17/16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26827-AF95-2443-ADF0-A6D08EF500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9916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3F28CC-C988-4841-8A16-26D0DB18CD7B}" type="datetime1">
              <a:rPr lang="en-US" smtClean="0"/>
              <a:t>11/17/16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26827-AF95-2443-ADF0-A6D08EF500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6522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0FECC4-954D-6244-AAAE-645FDED41293}" type="datetime1">
              <a:rPr lang="en-US" smtClean="0"/>
              <a:t>11/17/16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26827-AF95-2443-ADF0-A6D08EF500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3806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6BCC4D-F021-F248-91D0-AE7CB38F98F4}" type="datetime1">
              <a:rPr lang="en-US" smtClean="0"/>
              <a:t>11/17/16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D26827-AF95-2443-ADF0-A6D08EF500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12572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z6NUbguJTak&amp;index=14&amp;list=PLeMUfrwZ5THp_sYBgXZCl1pC5rQL_4Y2j" TargetMode="External"/><Relationship Id="rId4" Type="http://schemas.openxmlformats.org/officeDocument/2006/relationships/image" Target="../media/image1.jpeg"/><Relationship Id="rId5" Type="http://schemas.openxmlformats.org/officeDocument/2006/relationships/image" Target="../media/image2.jpeg"/><Relationship Id="rId6" Type="http://schemas.openxmlformats.org/officeDocument/2006/relationships/image" Target="../media/image3.jpeg"/><Relationship Id="rId7" Type="http://schemas.openxmlformats.org/officeDocument/2006/relationships/image" Target="../media/image4.jpeg"/><Relationship Id="rId8" Type="http://schemas.openxmlformats.org/officeDocument/2006/relationships/image" Target="../media/image5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openxmlformats.org/officeDocument/2006/relationships/image" Target="../media/image2.jpeg"/><Relationship Id="rId5" Type="http://schemas.openxmlformats.org/officeDocument/2006/relationships/image" Target="../media/image3.jpeg"/><Relationship Id="rId6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4" Type="http://schemas.openxmlformats.org/officeDocument/2006/relationships/image" Target="../media/image31.tiff"/><Relationship Id="rId5" Type="http://schemas.openxmlformats.org/officeDocument/2006/relationships/image" Target="../media/image32.jpeg"/><Relationship Id="rId6" Type="http://schemas.openxmlformats.org/officeDocument/2006/relationships/image" Target="../media/image33.tiff"/><Relationship Id="rId7" Type="http://schemas.openxmlformats.org/officeDocument/2006/relationships/image" Target="../media/image34.tif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0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4" Type="http://schemas.openxmlformats.org/officeDocument/2006/relationships/image" Target="../media/image35.jpeg"/><Relationship Id="rId5" Type="http://schemas.openxmlformats.org/officeDocument/2006/relationships/image" Target="../media/image36.jpeg"/><Relationship Id="rId6" Type="http://schemas.openxmlformats.org/officeDocument/2006/relationships/image" Target="../media/image34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4" Type="http://schemas.openxmlformats.org/officeDocument/2006/relationships/image" Target="../media/image39.jpeg"/><Relationship Id="rId5" Type="http://schemas.openxmlformats.org/officeDocument/2006/relationships/image" Target="../media/image40.jpeg"/><Relationship Id="rId6" Type="http://schemas.openxmlformats.org/officeDocument/2006/relationships/image" Target="../media/image41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44.png"/><Relationship Id="rId6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4" Type="http://schemas.openxmlformats.org/officeDocument/2006/relationships/image" Target="../media/image47.jpeg"/><Relationship Id="rId5" Type="http://schemas.openxmlformats.org/officeDocument/2006/relationships/image" Target="../media/image48.jpeg"/><Relationship Id="rId6" Type="http://schemas.openxmlformats.org/officeDocument/2006/relationships/image" Target="../media/image49.jpeg"/><Relationship Id="rId7" Type="http://schemas.openxmlformats.org/officeDocument/2006/relationships/image" Target="../media/image50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1.w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2.w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0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4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4" Type="http://schemas.openxmlformats.org/officeDocument/2006/relationships/image" Target="../media/image38.jpeg"/><Relationship Id="rId5" Type="http://schemas.openxmlformats.org/officeDocument/2006/relationships/image" Target="../media/image39.jpeg"/><Relationship Id="rId6" Type="http://schemas.openxmlformats.org/officeDocument/2006/relationships/image" Target="../media/image40.jpeg"/><Relationship Id="rId7" Type="http://schemas.openxmlformats.org/officeDocument/2006/relationships/image" Target="../media/image41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tiff"/><Relationship Id="rId4" Type="http://schemas.openxmlformats.org/officeDocument/2006/relationships/image" Target="../media/image47.jpeg"/><Relationship Id="rId5" Type="http://schemas.openxmlformats.org/officeDocument/2006/relationships/image" Target="../media/image49.jpeg"/><Relationship Id="rId6" Type="http://schemas.openxmlformats.org/officeDocument/2006/relationships/image" Target="../media/image50.jpeg"/><Relationship Id="rId7" Type="http://schemas.openxmlformats.org/officeDocument/2006/relationships/image" Target="../media/image55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4" Type="http://schemas.openxmlformats.org/officeDocument/2006/relationships/image" Target="../media/image57.jpeg"/><Relationship Id="rId5" Type="http://schemas.openxmlformats.org/officeDocument/2006/relationships/image" Target="../media/image58.jpeg"/><Relationship Id="rId6" Type="http://schemas.openxmlformats.org/officeDocument/2006/relationships/image" Target="../media/image59.jpeg"/><Relationship Id="rId7" Type="http://schemas.openxmlformats.org/officeDocument/2006/relationships/image" Target="../media/image60.jpe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0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4" Type="http://schemas.openxmlformats.org/officeDocument/2006/relationships/image" Target="../media/image62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4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0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65.jpe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66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4" Type="http://schemas.openxmlformats.org/officeDocument/2006/relationships/image" Target="../media/image9.jpeg"/><Relationship Id="rId5" Type="http://schemas.openxmlformats.org/officeDocument/2006/relationships/image" Target="../media/image10.jpeg"/><Relationship Id="rId6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4" Type="http://schemas.openxmlformats.org/officeDocument/2006/relationships/image" Target="../media/image68.png"/><Relationship Id="rId5" Type="http://schemas.openxmlformats.org/officeDocument/2006/relationships/image" Target="../media/image69.png"/><Relationship Id="rId6" Type="http://schemas.openxmlformats.org/officeDocument/2006/relationships/image" Target="../media/image70.png"/><Relationship Id="rId7" Type="http://schemas.openxmlformats.org/officeDocument/2006/relationships/image" Target="../media/image71.png"/><Relationship Id="rId8" Type="http://schemas.openxmlformats.org/officeDocument/2006/relationships/image" Target="../media/image62.jpeg"/><Relationship Id="rId9" Type="http://schemas.openxmlformats.org/officeDocument/2006/relationships/image" Target="../media/image61.jpe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3.w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72.tif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73.e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74.e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74.em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5.jpeg"/><Relationship Id="rId3" Type="http://schemas.openxmlformats.org/officeDocument/2006/relationships/image" Target="../media/image74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4" Type="http://schemas.openxmlformats.org/officeDocument/2006/relationships/image" Target="../media/image78.tiff"/><Relationship Id="rId5" Type="http://schemas.openxmlformats.org/officeDocument/2006/relationships/image" Target="../media/image7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4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4" Type="http://schemas.openxmlformats.org/officeDocument/2006/relationships/image" Target="../media/image80.jpeg"/><Relationship Id="rId5" Type="http://schemas.openxmlformats.org/officeDocument/2006/relationships/image" Target="../media/image81.jpeg"/><Relationship Id="rId6" Type="http://schemas.openxmlformats.org/officeDocument/2006/relationships/image" Target="../media/image82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83.tif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z6NUbguJTak&amp;index=14&amp;list=PLeMUfrwZ5THp_sYBgXZCl1pC5rQL_4Y2j" TargetMode="External"/><Relationship Id="rId4" Type="http://schemas.openxmlformats.org/officeDocument/2006/relationships/hyperlink" Target="web.engr.oregonstate.edu/~burnett" TargetMode="External"/><Relationship Id="rId5" Type="http://schemas.openxmlformats.org/officeDocument/2006/relationships/image" Target="../media/image84.png"/><Relationship Id="rId6" Type="http://schemas.openxmlformats.org/officeDocument/2006/relationships/image" Target="../media/image85.png"/><Relationship Id="rId7" Type="http://schemas.openxmlformats.org/officeDocument/2006/relationships/image" Target="../media/image86.png"/><Relationship Id="rId8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2" Type="http://schemas.openxmlformats.org/officeDocument/2006/relationships/hyperlink" Target="eusesconsortium.org/gender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4" Type="http://schemas.openxmlformats.org/officeDocument/2006/relationships/image" Target="../media/image16.jpeg"/><Relationship Id="rId5" Type="http://schemas.openxmlformats.org/officeDocument/2006/relationships/image" Target="../media/image17.jpeg"/><Relationship Id="rId6" Type="http://schemas.openxmlformats.org/officeDocument/2006/relationships/image" Target="../media/image18.jpeg"/><Relationship Id="rId7" Type="http://schemas.openxmlformats.org/officeDocument/2006/relationships/image" Target="../media/image19.jpeg"/><Relationship Id="rId8" Type="http://schemas.openxmlformats.org/officeDocument/2006/relationships/image" Target="../media/image20.jpeg"/><Relationship Id="rId9" Type="http://schemas.openxmlformats.org/officeDocument/2006/relationships/image" Target="../media/image21.png"/><Relationship Id="rId10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w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4" Type="http://schemas.openxmlformats.org/officeDocument/2006/relationships/image" Target="../media/image25.tiff"/><Relationship Id="rId5" Type="http://schemas.openxmlformats.org/officeDocument/2006/relationships/image" Target="../media/image26.tiff"/><Relationship Id="rId6" Type="http://schemas.openxmlformats.org/officeDocument/2006/relationships/image" Target="../media/image27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4" Type="http://schemas.openxmlformats.org/officeDocument/2006/relationships/image" Target="../media/image29.jpeg"/><Relationship Id="rId5" Type="http://schemas.openxmlformats.org/officeDocument/2006/relationships/image" Target="../media/image3.jpeg"/><Relationship Id="rId6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220136" y="745344"/>
            <a:ext cx="9601199" cy="1470025"/>
          </a:xfrm>
        </p:spPr>
        <p:txBody>
          <a:bodyPr>
            <a:normAutofit/>
          </a:bodyPr>
          <a:lstStyle/>
          <a:p>
            <a:r>
              <a:rPr lang="en-US" sz="3600" dirty="0"/>
              <a:t>"</a:t>
            </a:r>
            <a:r>
              <a:rPr lang="en-US" sz="3600" dirty="0" err="1"/>
              <a:t>Womenomics</a:t>
            </a:r>
            <a:r>
              <a:rPr lang="en-US" sz="3600" dirty="0"/>
              <a:t>" </a:t>
            </a:r>
            <a:r>
              <a:rPr lang="en-US" sz="3600" dirty="0" smtClean="0"/>
              <a:t>&amp; Gender-Inclusive Software:</a:t>
            </a:r>
            <a:br>
              <a:rPr lang="en-US" sz="3600" dirty="0" smtClean="0"/>
            </a:br>
            <a:r>
              <a:rPr lang="en-US" sz="3200" dirty="0" smtClean="0"/>
              <a:t>What Software Engineers Need to Know</a:t>
            </a:r>
            <a:r>
              <a:rPr lang="en-US" sz="3600" dirty="0" smtClean="0"/>
              <a:t> </a:t>
            </a:r>
            <a:endParaRPr lang="en-US" sz="3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5211638"/>
            <a:ext cx="9143999" cy="1091860"/>
          </a:xfrm>
        </p:spPr>
        <p:txBody>
          <a:bodyPr/>
          <a:lstStyle/>
          <a:p>
            <a:pPr lvl="1"/>
            <a:r>
              <a:rPr lang="en-US" dirty="0" smtClean="0">
                <a:solidFill>
                  <a:schemeClr val="tx1"/>
                </a:solidFill>
              </a:rPr>
              <a:t>Margaret Burnett, Oregon State </a:t>
            </a:r>
            <a:r>
              <a:rPr lang="en-US" dirty="0" smtClean="0">
                <a:solidFill>
                  <a:schemeClr val="tx1"/>
                </a:solidFill>
              </a:rPr>
              <a:t>University</a:t>
            </a: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2016 ACM </a:t>
            </a:r>
            <a:r>
              <a:rPr lang="en-US" dirty="0" err="1" smtClean="0">
                <a:solidFill>
                  <a:schemeClr val="tx1"/>
                </a:solidFill>
              </a:rPr>
              <a:t>Symp</a:t>
            </a:r>
            <a:r>
              <a:rPr lang="en-US" dirty="0" smtClean="0">
                <a:solidFill>
                  <a:schemeClr val="tx1"/>
                </a:solidFill>
              </a:rPr>
              <a:t>. Foundations on Software Engineering</a:t>
            </a:r>
            <a:endParaRPr lang="en-US" dirty="0" smtClean="0">
              <a:solidFill>
                <a:schemeClr val="tx1"/>
              </a:solidFill>
            </a:endParaRPr>
          </a:p>
          <a:p>
            <a:pPr lvl="1"/>
            <a:r>
              <a:rPr lang="en-US" dirty="0" smtClean="0">
                <a:solidFill>
                  <a:schemeClr val="tx1"/>
                </a:solidFill>
                <a:hlinkClick r:id="rId3"/>
              </a:rPr>
              <a:t>Video of a similar talk</a:t>
            </a:r>
            <a:r>
              <a:rPr lang="en-US" dirty="0" smtClean="0">
                <a:solidFill>
                  <a:schemeClr val="tx1"/>
                </a:solidFill>
              </a:rPr>
              <a:t> (start 3:45 minutes in)</a:t>
            </a:r>
            <a:endParaRPr lang="en-US" dirty="0" smtClean="0">
              <a:solidFill>
                <a:schemeClr val="tx1"/>
              </a:solidFill>
            </a:endParaRPr>
          </a:p>
        </p:txBody>
      </p:sp>
      <p:grpSp>
        <p:nvGrpSpPr>
          <p:cNvPr id="18" name="Group 17"/>
          <p:cNvGrpSpPr>
            <a:grpSpLocks noChangeAspect="1"/>
          </p:cNvGrpSpPr>
          <p:nvPr/>
        </p:nvGrpSpPr>
        <p:grpSpPr>
          <a:xfrm>
            <a:off x="3189741" y="2291569"/>
            <a:ext cx="2781444" cy="2700942"/>
            <a:chOff x="5838220" y="3627106"/>
            <a:chExt cx="3165279" cy="3073667"/>
          </a:xfrm>
        </p:grpSpPr>
        <p:pic>
          <p:nvPicPr>
            <p:cNvPr id="9" name="Picture 8" descr="shutterstock_87421496.jpg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655834" y="3627106"/>
              <a:ext cx="1347665" cy="166840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3" name="Picture 12" descr="shutterstock_216350146.jpg"/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838220" y="3627106"/>
              <a:ext cx="1371600" cy="178950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grpSp>
          <p:nvGrpSpPr>
            <p:cNvPr id="14" name="Group 13"/>
            <p:cNvGrpSpPr/>
            <p:nvPr/>
          </p:nvGrpSpPr>
          <p:grpSpPr>
            <a:xfrm>
              <a:off x="6061227" y="5110426"/>
              <a:ext cx="2719265" cy="1590347"/>
              <a:chOff x="6061227" y="5110426"/>
              <a:chExt cx="2719265" cy="1590347"/>
            </a:xfrm>
          </p:grpSpPr>
          <p:pic>
            <p:nvPicPr>
              <p:cNvPr id="15" name="Picture 14" descr="Patrick.jpg"/>
              <p:cNvPicPr>
                <a:picLocks noChangeAspect="1"/>
              </p:cNvPicPr>
              <p:nvPr/>
            </p:nvPicPr>
            <p:blipFill rotWithShape="1"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6061227" y="5117872"/>
                <a:ext cx="1386516" cy="1582899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16" name="Picture 15" descr="Patricia.jpg"/>
              <p:cNvPicPr>
                <a:picLocks noChangeAspect="1"/>
              </p:cNvPicPr>
              <p:nvPr/>
            </p:nvPicPr>
            <p:blipFill rotWithShape="1"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7447873" y="5110426"/>
                <a:ext cx="1332619" cy="159034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</p:grp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70510" y="-183358"/>
            <a:ext cx="1219201" cy="1001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519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7560"/>
            <a:ext cx="8229600" cy="1143000"/>
          </a:xfrm>
        </p:spPr>
        <p:txBody>
          <a:bodyPr/>
          <a:lstStyle/>
          <a:p>
            <a:r>
              <a:rPr lang="en-US" dirty="0" err="1" smtClean="0"/>
              <a:t>GenderMag’s</a:t>
            </a:r>
            <a:r>
              <a:rPr lang="en-US" dirty="0" smtClean="0"/>
              <a:t> </a:t>
            </a:r>
            <a:r>
              <a:rPr lang="en-US" baseline="0" dirty="0" smtClean="0"/>
              <a:t>5 facets + </a:t>
            </a:r>
            <a:br>
              <a:rPr lang="en-US" baseline="0" dirty="0" smtClean="0"/>
            </a:br>
            <a:r>
              <a:rPr lang="en-US" baseline="0" dirty="0" smtClean="0"/>
              <a:t>Abby/Tim/Pats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91033"/>
            <a:ext cx="8504508" cy="5502860"/>
          </a:xfrm>
        </p:spPr>
        <p:txBody>
          <a:bodyPr>
            <a:normAutofit/>
          </a:bodyPr>
          <a:lstStyle/>
          <a:p>
            <a:r>
              <a:rPr lang="en-US" dirty="0" err="1" smtClean="0"/>
              <a:t>GenderMag</a:t>
            </a:r>
            <a:r>
              <a:rPr lang="en-US" dirty="0" smtClean="0"/>
              <a:t> Personas: </a:t>
            </a:r>
          </a:p>
          <a:p>
            <a:pPr lvl="1"/>
            <a:r>
              <a:rPr lang="en-US" dirty="0" smtClean="0"/>
              <a:t>”representatives" of a range of users, but only</a:t>
            </a:r>
            <a:r>
              <a:rPr lang="is-IS" dirty="0" smtClean="0"/>
              <a:t>…</a:t>
            </a:r>
            <a:r>
              <a:rPr lang="en-US" dirty="0" smtClean="0"/>
              <a:t> </a:t>
            </a:r>
          </a:p>
          <a:p>
            <a:r>
              <a:rPr lang="is-IS" dirty="0" smtClean="0"/>
              <a:t>…f</a:t>
            </a:r>
            <a:r>
              <a:rPr lang="en-US" dirty="0" smtClean="0"/>
              <a:t>rom the perspective of 5 facets:</a:t>
            </a:r>
          </a:p>
          <a:p>
            <a:pPr lvl="1"/>
            <a:r>
              <a:rPr lang="en-US" i="1" dirty="0" smtClean="0"/>
              <a:t>Motivations </a:t>
            </a:r>
            <a:endParaRPr lang="en-US" dirty="0" smtClean="0"/>
          </a:p>
          <a:p>
            <a:pPr lvl="1"/>
            <a:r>
              <a:rPr lang="en-US" i="1" dirty="0" smtClean="0"/>
              <a:t>Information processing style</a:t>
            </a:r>
            <a:endParaRPr lang="en-US" dirty="0" smtClean="0"/>
          </a:p>
          <a:p>
            <a:pPr lvl="1"/>
            <a:r>
              <a:rPr lang="en-US" i="1" dirty="0" smtClean="0"/>
              <a:t>Computer self-efficacy</a:t>
            </a:r>
            <a:r>
              <a:rPr lang="en-US" dirty="0" smtClean="0"/>
              <a:t> </a:t>
            </a:r>
            <a:endParaRPr lang="en-US" i="1" dirty="0" smtClean="0"/>
          </a:p>
          <a:p>
            <a:pPr lvl="1"/>
            <a:r>
              <a:rPr lang="en-US" i="1" dirty="0" smtClean="0"/>
              <a:t>Risk averseness</a:t>
            </a:r>
            <a:endParaRPr lang="en-US" dirty="0" smtClean="0"/>
          </a:p>
          <a:p>
            <a:pPr lvl="1"/>
            <a:r>
              <a:rPr lang="en-US" i="1" dirty="0" smtClean="0"/>
              <a:t>Tech learning style (tinkering)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26827-AF95-2443-ADF0-A6D08EF5008C}" type="slidenum">
              <a:rPr lang="en-US" smtClean="0"/>
              <a:t>10</a:t>
            </a:fld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7369970" y="3215103"/>
            <a:ext cx="1828800" cy="2080407"/>
            <a:chOff x="7111995" y="3582852"/>
            <a:chExt cx="1828800" cy="2080407"/>
          </a:xfrm>
        </p:grpSpPr>
        <p:pic>
          <p:nvPicPr>
            <p:cNvPr id="9" name="Picture 8" descr="shutterstock_87421496.jpg"/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397859" y="3994855"/>
              <a:ext cx="1347665" cy="166840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1" name="TextBox 10"/>
            <p:cNvSpPr txBox="1"/>
            <p:nvPr/>
          </p:nvSpPr>
          <p:spPr>
            <a:xfrm>
              <a:off x="7111995" y="3582852"/>
              <a:ext cx="1828800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2000" b="1" dirty="0" smtClean="0">
                  <a:solidFill>
                    <a:srgbClr val="FF0000"/>
                  </a:solidFill>
                  <a:latin typeface="Arial"/>
                  <a:cs typeface="Arial"/>
                </a:rPr>
                <a:t>Abby</a:t>
              </a:r>
              <a:endParaRPr lang="en-US" sz="20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499379" y="3235213"/>
            <a:ext cx="1828800" cy="2189616"/>
            <a:chOff x="4904363" y="4102910"/>
            <a:chExt cx="1828800" cy="2189616"/>
          </a:xfrm>
        </p:grpSpPr>
        <p:sp>
          <p:nvSpPr>
            <p:cNvPr id="7" name="TextBox 6"/>
            <p:cNvSpPr txBox="1"/>
            <p:nvPr/>
          </p:nvSpPr>
          <p:spPr>
            <a:xfrm>
              <a:off x="4904363" y="4102910"/>
              <a:ext cx="1828800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2000" b="1" dirty="0" smtClean="0">
                  <a:solidFill>
                    <a:srgbClr val="FF0000"/>
                  </a:solidFill>
                  <a:latin typeface="Arial"/>
                  <a:cs typeface="Arial"/>
                </a:rPr>
                <a:t>Tim</a:t>
              </a:r>
              <a:endParaRPr lang="en-US" sz="2000" dirty="0"/>
            </a:p>
          </p:txBody>
        </p:sp>
        <p:pic>
          <p:nvPicPr>
            <p:cNvPr id="13" name="Picture 12" descr="shutterstock_216350146.jpg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096936" y="4503019"/>
              <a:ext cx="1371600" cy="178950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grpSp>
        <p:nvGrpSpPr>
          <p:cNvPr id="5" name="Group 4"/>
          <p:cNvGrpSpPr/>
          <p:nvPr/>
        </p:nvGrpSpPr>
        <p:grpSpPr>
          <a:xfrm>
            <a:off x="6154396" y="5062393"/>
            <a:ext cx="2750806" cy="1952783"/>
            <a:chOff x="6154396" y="5062393"/>
            <a:chExt cx="2750806" cy="1952783"/>
          </a:xfrm>
        </p:grpSpPr>
        <p:pic>
          <p:nvPicPr>
            <p:cNvPr id="15" name="Picture 14" descr="Patrick.jpg"/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154408" y="5432275"/>
              <a:ext cx="1386516" cy="158289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6" name="Picture 15" descr="Patricia.jpg"/>
            <p:cNvPicPr>
              <a:picLocks noChangeAspect="1"/>
            </p:cNvPicPr>
            <p:nvPr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541053" y="5424829"/>
              <a:ext cx="1332619" cy="159034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7" name="TextBox 16"/>
            <p:cNvSpPr txBox="1"/>
            <p:nvPr/>
          </p:nvSpPr>
          <p:spPr>
            <a:xfrm>
              <a:off x="6154396" y="5062393"/>
              <a:ext cx="2750806" cy="3624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2000" b="1" dirty="0" smtClean="0">
                  <a:solidFill>
                    <a:srgbClr val="FF0000"/>
                  </a:solidFill>
                  <a:latin typeface="Arial"/>
                  <a:cs typeface="Arial"/>
                </a:rPr>
                <a:t>Pat (Patrick &amp; Patricia)</a:t>
              </a:r>
              <a:endParaRPr 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479308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2552"/>
            <a:ext cx="9144000" cy="6732896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 err="1" smtClean="0">
                <a:solidFill>
                  <a:schemeClr val="bg1"/>
                </a:solidFill>
              </a:rPr>
              <a:t>abby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 flipH="1">
            <a:off x="0" y="2898360"/>
            <a:ext cx="9144000" cy="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Picture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25433" y="-42309"/>
            <a:ext cx="2003549" cy="245621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2" name="Picture 21" descr="shutterstock_87421496.jpg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34170" y="62551"/>
            <a:ext cx="2504178" cy="310016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0090" y="2253637"/>
            <a:ext cx="2343669" cy="227991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9" name="Content Placeholder 3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20017" y="1185800"/>
            <a:ext cx="2226848" cy="242292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777197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5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9" dur="1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0.7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5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1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0.7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55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3" dur="10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0.7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5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 err="1" smtClean="0">
                <a:solidFill>
                  <a:schemeClr val="bg1"/>
                </a:solidFill>
              </a:rPr>
              <a:t>abby</a:t>
            </a:r>
            <a:r>
              <a:rPr lang="en-US" dirty="0" smtClean="0">
                <a:solidFill>
                  <a:schemeClr val="bg1"/>
                </a:solidFill>
              </a:rPr>
              <a:t>-Self-Efficacy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2552"/>
            <a:ext cx="9144000" cy="6732896"/>
          </a:xfrm>
          <a:prstGeom prst="rect">
            <a:avLst/>
          </a:prstGeom>
        </p:spPr>
      </p:pic>
      <p:sp>
        <p:nvSpPr>
          <p:cNvPr id="11" name="Rounded Rectangle 10"/>
          <p:cNvSpPr/>
          <p:nvPr/>
        </p:nvSpPr>
        <p:spPr>
          <a:xfrm>
            <a:off x="84663" y="3877733"/>
            <a:ext cx="8890000" cy="2738967"/>
          </a:xfrm>
          <a:prstGeom prst="roundRect">
            <a:avLst>
              <a:gd name="adj" fmla="val 7547"/>
            </a:avLst>
          </a:prstGeom>
          <a:solidFill>
            <a:schemeClr val="bg1"/>
          </a:solidFill>
          <a:ln w="571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sz="2000" b="1" dirty="0" smtClean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is-IS" sz="2000" b="1" dirty="0" smtClean="0">
                <a:solidFill>
                  <a:srgbClr val="000000"/>
                </a:solidFill>
                <a:latin typeface="Arial"/>
                <a:cs typeface="Arial"/>
              </a:rPr>
              <a:t>… </a:t>
            </a:r>
            <a:r>
              <a:rPr lang="en-US" sz="2000" dirty="0" smtClean="0">
                <a:solidFill>
                  <a:srgbClr val="FF0000"/>
                </a:solidFill>
                <a:latin typeface="Arial"/>
                <a:cs typeface="Arial"/>
              </a:rPr>
              <a:t>comfortable with technology she uses regularly</a:t>
            </a:r>
            <a:r>
              <a:rPr lang="en-US" sz="2000" dirty="0" smtClean="0">
                <a:solidFill>
                  <a:srgbClr val="000000"/>
                </a:solidFill>
                <a:latin typeface="Arial"/>
                <a:cs typeface="Arial"/>
              </a:rPr>
              <a:t>, but</a:t>
            </a:r>
            <a:r>
              <a:rPr lang="en-GB" sz="2000" dirty="0" smtClean="0">
                <a:solidFill>
                  <a:srgbClr val="000000"/>
                </a:solidFill>
                <a:latin typeface="Arial"/>
                <a:cs typeface="Arial"/>
              </a:rPr>
              <a:t>… </a:t>
            </a:r>
            <a:br>
              <a:rPr lang="en-GB" sz="2000" dirty="0" smtClean="0">
                <a:solidFill>
                  <a:srgbClr val="000000"/>
                </a:solidFill>
                <a:latin typeface="Arial"/>
                <a:cs typeface="Arial"/>
              </a:rPr>
            </a:br>
            <a:endParaRPr lang="en-GB" sz="2000" dirty="0">
              <a:solidFill>
                <a:srgbClr val="000000"/>
              </a:solidFill>
              <a:latin typeface="Arial"/>
              <a:cs typeface="Arial"/>
            </a:endParaRPr>
          </a:p>
          <a:p>
            <a:pPr marL="163630" indent="-163630">
              <a:buClr>
                <a:srgbClr val="FF0000"/>
              </a:buClr>
              <a:buFont typeface="Wingdings" charset="2"/>
              <a:buChar char="§"/>
            </a:pPr>
            <a:r>
              <a:rPr lang="en-US" sz="2000" b="1" i="1" dirty="0">
                <a:solidFill>
                  <a:srgbClr val="000000"/>
                </a:solidFill>
                <a:latin typeface="Arial"/>
                <a:cs typeface="Arial"/>
              </a:rPr>
              <a:t>Computer Self-Efficacy</a:t>
            </a:r>
            <a:r>
              <a:rPr lang="en-GB" sz="2000" b="1" dirty="0">
                <a:solidFill>
                  <a:srgbClr val="000000"/>
                </a:solidFill>
                <a:latin typeface="Arial"/>
                <a:cs typeface="Arial"/>
              </a:rPr>
              <a:t>:</a:t>
            </a:r>
            <a:r>
              <a:rPr lang="en-GB" sz="200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Arial"/>
                <a:cs typeface="Arial"/>
              </a:rPr>
              <a:t>Abby has </a:t>
            </a:r>
            <a:r>
              <a:rPr lang="en-US" sz="2000" dirty="0" smtClean="0">
                <a:solidFill>
                  <a:srgbClr val="FF0000"/>
                </a:solidFill>
                <a:latin typeface="Arial"/>
                <a:cs typeface="Arial"/>
              </a:rPr>
              <a:t>low confidence about doing unfamiliar computing</a:t>
            </a:r>
            <a:r>
              <a:rPr lang="en-US" sz="2000" dirty="0" smtClean="0">
                <a:solidFill>
                  <a:srgbClr val="000000"/>
                </a:solidFill>
                <a:latin typeface="Arial"/>
                <a:cs typeface="Arial"/>
              </a:rPr>
              <a:t> tasks … </a:t>
            </a:r>
            <a:r>
              <a:rPr lang="en-US" sz="2000" dirty="0">
                <a:solidFill>
                  <a:srgbClr val="000000"/>
                </a:solidFill>
                <a:latin typeface="Arial"/>
                <a:cs typeface="Arial"/>
              </a:rPr>
              <a:t>and she often </a:t>
            </a:r>
            <a:r>
              <a:rPr lang="en-US" sz="2000" dirty="0">
                <a:solidFill>
                  <a:srgbClr val="FF0000"/>
                </a:solidFill>
                <a:latin typeface="Arial"/>
                <a:cs typeface="Arial"/>
              </a:rPr>
              <a:t>blames herself</a:t>
            </a:r>
            <a:r>
              <a:rPr lang="en-US" sz="2000" dirty="0">
                <a:solidFill>
                  <a:srgbClr val="000000"/>
                </a:solidFill>
                <a:latin typeface="Arial"/>
                <a:cs typeface="Arial"/>
              </a:rPr>
              <a:t> for problems </a:t>
            </a:r>
            <a:r>
              <a:rPr lang="is-IS" sz="2000" dirty="0" smtClean="0">
                <a:solidFill>
                  <a:srgbClr val="000000"/>
                </a:solidFill>
                <a:latin typeface="Arial"/>
                <a:cs typeface="Arial"/>
              </a:rPr>
              <a:t>…</a:t>
            </a:r>
            <a:endParaRPr lang="en-GB" sz="2000" dirty="0">
              <a:solidFill>
                <a:srgbClr val="000000"/>
              </a:solidFill>
              <a:latin typeface="Arial"/>
              <a:cs typeface="Arial"/>
            </a:endParaRPr>
          </a:p>
          <a:p>
            <a:pPr marL="163630" indent="-163630">
              <a:buClr>
                <a:srgbClr val="FF0000"/>
              </a:buClr>
              <a:buFont typeface="Wingdings" charset="2"/>
              <a:buChar char="§"/>
            </a:pPr>
            <a:r>
              <a:rPr lang="en-GB" sz="2000" b="1" i="1" dirty="0" smtClean="0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rPr>
              <a:t>…</a:t>
            </a:r>
            <a:endParaRPr lang="en-GB" sz="2000" dirty="0">
              <a:solidFill>
                <a:schemeClr val="bg1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064933" y="1947333"/>
            <a:ext cx="2692400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 smtClean="0">
                <a:ln w="12700">
                  <a:solidFill>
                    <a:srgbClr val="262626"/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Facet #1</a:t>
            </a:r>
            <a:endParaRPr lang="en-US" sz="5400" b="1" dirty="0">
              <a:ln w="12700">
                <a:solidFill>
                  <a:srgbClr val="262626"/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32603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24" name="Rectangle 8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ea typeface="ＭＳ Ｐゴシック" pitchFamily="-97" charset="-128"/>
              </a:rPr>
              <a:t>A form of self-confidence:</a:t>
            </a:r>
          </a:p>
          <a:p>
            <a:pPr lvl="1" eaLnBrk="1" hangingPunct="1"/>
            <a:r>
              <a:rPr lang="en-US" dirty="0" err="1" smtClean="0">
                <a:ea typeface="ＭＳ Ｐゴシック" pitchFamily="-97" charset="-128"/>
              </a:rPr>
              <a:t>W.r.t</a:t>
            </a:r>
            <a:r>
              <a:rPr lang="en-US" dirty="0" smtClean="0">
                <a:ea typeface="ＭＳ Ｐゴシック" pitchFamily="-97" charset="-128"/>
              </a:rPr>
              <a:t>. a specific task.</a:t>
            </a:r>
          </a:p>
          <a:p>
            <a:pPr lvl="1" eaLnBrk="1" hangingPunct="1"/>
            <a:r>
              <a:rPr lang="en-US" dirty="0" smtClean="0">
                <a:ea typeface="ＭＳ Ｐゴシック" pitchFamily="-97" charset="-128"/>
              </a:rPr>
              <a:t>A general theory.</a:t>
            </a:r>
          </a:p>
          <a:p>
            <a:pPr eaLnBrk="1" hangingPunct="1"/>
            <a:r>
              <a:rPr lang="en-US" dirty="0" smtClean="0">
                <a:ea typeface="ＭＳ Ｐゴシック" pitchFamily="-97" charset="-128"/>
              </a:rPr>
              <a:t>Predictive of: </a:t>
            </a:r>
          </a:p>
          <a:p>
            <a:pPr lvl="1" eaLnBrk="1" hangingPunct="1"/>
            <a:r>
              <a:rPr lang="en-US" dirty="0" smtClean="0">
                <a:ea typeface="ＭＳ Ｐゴシック" pitchFamily="-97" charset="-128"/>
              </a:rPr>
              <a:t>Willingness to try, </a:t>
            </a:r>
            <a:br>
              <a:rPr lang="en-US" dirty="0" smtClean="0">
                <a:ea typeface="ＭＳ Ｐゴシック" pitchFamily="-97" charset="-128"/>
              </a:rPr>
            </a:br>
            <a:r>
              <a:rPr lang="en-US" dirty="0" smtClean="0">
                <a:ea typeface="ＭＳ Ｐゴシック" pitchFamily="-97" charset="-128"/>
              </a:rPr>
              <a:t>perseverance, …</a:t>
            </a:r>
          </a:p>
          <a:p>
            <a:pPr eaLnBrk="1" hangingPunct="1"/>
            <a:r>
              <a:rPr lang="en-US" dirty="0" smtClean="0">
                <a:ea typeface="ＭＳ Ｐゴシック" pitchFamily="-97" charset="-128"/>
              </a:rPr>
              <a:t>Literature:</a:t>
            </a:r>
          </a:p>
          <a:p>
            <a:pPr lvl="1"/>
            <a:r>
              <a:rPr lang="en-US" dirty="0" smtClean="0">
                <a:ea typeface="ＭＳ Ｐゴシック" pitchFamily="-97" charset="-128"/>
              </a:rPr>
              <a:t>Females lower computer self-efficacy than their male peers</a:t>
            </a:r>
            <a:r>
              <a:rPr lang="en-US" sz="1800" dirty="0" smtClean="0">
                <a:ea typeface="ＭＳ Ｐゴシック" pitchFamily="-97" charset="-128"/>
              </a:rPr>
              <a:t> [Beckwith,  Burnett, </a:t>
            </a:r>
            <a:r>
              <a:rPr lang="en-US" sz="1800" dirty="0" err="1" smtClean="0">
                <a:ea typeface="ＭＳ Ｐゴシック" pitchFamily="-97" charset="-128"/>
              </a:rPr>
              <a:t>Hartzell</a:t>
            </a:r>
            <a:r>
              <a:rPr lang="en-US" sz="1800" dirty="0" smtClean="0">
                <a:ea typeface="ＭＳ Ｐゴシック" pitchFamily="-97" charset="-128"/>
              </a:rPr>
              <a:t> …]</a:t>
            </a:r>
          </a:p>
        </p:txBody>
      </p:sp>
      <p:sp>
        <p:nvSpPr>
          <p:cNvPr id="111623" name="Rectangle 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ea typeface="ＭＳ Ｐゴシック" pitchFamily="-97" charset="-128"/>
              </a:rPr>
              <a:t>Computer self-efficacy </a:t>
            </a:r>
            <a:r>
              <a:rPr lang="en-US" sz="1600" dirty="0" smtClean="0">
                <a:ea typeface="ＭＳ Ｐゴシック" pitchFamily="-97" charset="-128"/>
              </a:rPr>
              <a:t>[Bandura]</a:t>
            </a:r>
          </a:p>
        </p:txBody>
      </p:sp>
      <p:pic>
        <p:nvPicPr>
          <p:cNvPr id="5" name="Picture 4" descr="shutterstock_87421496.jpg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6597013" y="2997547"/>
            <a:ext cx="1293396" cy="151131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7773195" y="3398563"/>
            <a:ext cx="785018" cy="763664"/>
          </a:xfrm>
          <a:prstGeom prst="ellips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7761807" y="4262206"/>
            <a:ext cx="726213" cy="731629"/>
          </a:xfrm>
          <a:prstGeom prst="ellips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9" name="Content Placeholder 3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7754145" y="2411073"/>
            <a:ext cx="785018" cy="854139"/>
          </a:xfrm>
          <a:prstGeom prst="ellipse">
            <a:avLst/>
          </a:prstGeom>
          <a:ln w="9525" cap="rnd">
            <a:solidFill>
              <a:schemeClr val="tx1">
                <a:lumMod val="50000"/>
                <a:lumOff val="50000"/>
              </a:schemeClr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090152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1253067" y="1123946"/>
            <a:ext cx="7183200" cy="5270735"/>
            <a:chOff x="1253067" y="1123946"/>
            <a:chExt cx="7183200" cy="5270735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253067" y="1123946"/>
              <a:ext cx="7183200" cy="4944534"/>
            </a:xfrm>
            <a:prstGeom prst="rect">
              <a:avLst/>
            </a:prstGeom>
          </p:spPr>
        </p:pic>
        <p:grpSp>
          <p:nvGrpSpPr>
            <p:cNvPr id="10" name="Group 9"/>
            <p:cNvGrpSpPr/>
            <p:nvPr/>
          </p:nvGrpSpPr>
          <p:grpSpPr>
            <a:xfrm>
              <a:off x="2184400" y="5933016"/>
              <a:ext cx="5620266" cy="461665"/>
              <a:chOff x="2184400" y="5933016"/>
              <a:chExt cx="5620266" cy="461665"/>
            </a:xfrm>
          </p:grpSpPr>
          <p:sp>
            <p:nvSpPr>
              <p:cNvPr id="7" name="TextBox 6"/>
              <p:cNvSpPr txBox="1"/>
              <p:nvPr/>
            </p:nvSpPr>
            <p:spPr>
              <a:xfrm>
                <a:off x="2184400" y="5933016"/>
                <a:ext cx="76550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 smtClean="0"/>
                  <a:t>High</a:t>
                </a:r>
                <a:endParaRPr lang="en-US" sz="2400" b="1" dirty="0"/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4334939" y="5933016"/>
                <a:ext cx="126488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 smtClean="0"/>
                  <a:t>Medium</a:t>
                </a:r>
                <a:endParaRPr lang="en-US" sz="2400" b="1" dirty="0"/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7095067" y="5933016"/>
                <a:ext cx="70959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 smtClean="0"/>
                  <a:t>Low</a:t>
                </a:r>
                <a:endParaRPr lang="en-US" sz="2400" b="1" dirty="0"/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Computer self-efficacy data &amp;</a:t>
            </a:r>
            <a:br>
              <a:rPr lang="en-US" dirty="0" smtClean="0"/>
            </a:br>
            <a:r>
              <a:rPr lang="en-US" dirty="0" smtClean="0"/>
              <a:t>the personas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26827-AF95-2443-ADF0-A6D08EF5008C}" type="slidenum">
              <a:rPr lang="en-US" smtClean="0"/>
              <a:t>14</a:t>
            </a:fld>
            <a:endParaRPr lang="en-US"/>
          </a:p>
        </p:txBody>
      </p:sp>
      <p:pic>
        <p:nvPicPr>
          <p:cNvPr id="21" name="Picture 20" descr="shutterstock_87421496.jpg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6553200" y="2165854"/>
            <a:ext cx="1280160" cy="1495848"/>
          </a:xfrm>
          <a:prstGeom prst="rect">
            <a:avLst/>
          </a:prstGeom>
        </p:spPr>
      </p:pic>
      <p:pic>
        <p:nvPicPr>
          <p:cNvPr id="20" name="Picture 19" descr="shutterstock_216350146.jpg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36797" y="2165854"/>
            <a:ext cx="1280160" cy="1576428"/>
          </a:xfrm>
          <a:prstGeom prst="rect">
            <a:avLst/>
          </a:prstGeom>
        </p:spPr>
      </p:pic>
      <p:grpSp>
        <p:nvGrpSpPr>
          <p:cNvPr id="15" name="Group 14"/>
          <p:cNvGrpSpPr>
            <a:grpSpLocks noChangeAspect="1"/>
          </p:cNvGrpSpPr>
          <p:nvPr/>
        </p:nvGrpSpPr>
        <p:grpSpPr>
          <a:xfrm flipH="1">
            <a:off x="3918154" y="2165854"/>
            <a:ext cx="2232810" cy="1554480"/>
            <a:chOff x="6424312" y="108464"/>
            <a:chExt cx="3028655" cy="2017795"/>
          </a:xfrm>
        </p:grpSpPr>
        <p:pic>
          <p:nvPicPr>
            <p:cNvPr id="16" name="Picture 15" descr="Patrick.jpg"/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424312" y="108464"/>
              <a:ext cx="1639981" cy="1983637"/>
            </a:xfrm>
            <a:prstGeom prst="rect">
              <a:avLst/>
            </a:prstGeom>
          </p:spPr>
        </p:pic>
        <p:pic>
          <p:nvPicPr>
            <p:cNvPr id="17" name="Picture 16" descr="Patricia.jpg"/>
            <p:cNvPicPr>
              <a:picLocks noChangeAspect="1"/>
            </p:cNvPicPr>
            <p:nvPr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857097" y="108464"/>
              <a:ext cx="1595870" cy="20177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45624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850" name="Picture 2" descr="GradebookFormul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32500" y="1068388"/>
            <a:ext cx="2873375" cy="1098550"/>
          </a:xfrm>
          <a:prstGeom prst="rect">
            <a:avLst/>
          </a:prstGeom>
          <a:noFill/>
          <a:ln w="3175" cap="rnd">
            <a:solidFill>
              <a:schemeClr val="tx1"/>
            </a:solidFill>
            <a:prstDash val="sysDot"/>
            <a:miter lim="800000"/>
            <a:headEnd/>
            <a:tailEnd/>
          </a:ln>
        </p:spPr>
      </p:pic>
      <p:pic>
        <p:nvPicPr>
          <p:cNvPr id="78851" name="Picture 3" descr="GradebookTaught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38750" y="2443163"/>
            <a:ext cx="3175000" cy="2049462"/>
          </a:xfrm>
          <a:prstGeom prst="rect">
            <a:avLst/>
          </a:prstGeom>
          <a:noFill/>
          <a:ln w="3175" cap="rnd">
            <a:solidFill>
              <a:schemeClr val="tx1"/>
            </a:solidFill>
            <a:prstDash val="sysDot"/>
            <a:miter lim="800000"/>
            <a:headEnd/>
            <a:tailEnd/>
          </a:ln>
        </p:spPr>
      </p:pic>
      <p:pic>
        <p:nvPicPr>
          <p:cNvPr id="78852" name="Picture 4" descr="GradebookUntaught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03338" y="4119563"/>
            <a:ext cx="5113337" cy="2319337"/>
          </a:xfrm>
          <a:prstGeom prst="rect">
            <a:avLst/>
          </a:prstGeom>
          <a:noFill/>
          <a:ln w="3175" cap="rnd">
            <a:solidFill>
              <a:schemeClr val="tx1"/>
            </a:solidFill>
            <a:prstDash val="sysDot"/>
            <a:miter lim="800000"/>
            <a:headEnd/>
            <a:tailEnd/>
          </a:ln>
        </p:spPr>
      </p:pic>
      <p:pic>
        <p:nvPicPr>
          <p:cNvPr id="78853" name="Picture 5" descr="GradebookCloseCellsExplanation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76650" y="4645025"/>
            <a:ext cx="3349625" cy="757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8855" name="Rectangle 7"/>
          <p:cNvSpPr>
            <a:spLocks noGrp="1" noChangeArrowheads="1"/>
          </p:cNvSpPr>
          <p:nvPr>
            <p:ph type="title"/>
          </p:nvPr>
        </p:nvSpPr>
        <p:spPr>
          <a:xfrm>
            <a:off x="457200" y="156104"/>
            <a:ext cx="8229600" cy="1143000"/>
          </a:xfrm>
        </p:spPr>
        <p:txBody>
          <a:bodyPr/>
          <a:lstStyle/>
          <a:p>
            <a:pPr eaLnBrk="1" hangingPunct="1"/>
            <a:r>
              <a:rPr lang="en-US" dirty="0" smtClean="0">
                <a:ea typeface="ＭＳ Ｐゴシック" pitchFamily="-97" charset="-128"/>
              </a:rPr>
              <a:t>Features + self-efficacy </a:t>
            </a:r>
            <a:r>
              <a:rPr lang="en-US" sz="1800" dirty="0" smtClean="0">
                <a:ea typeface="ＭＳ Ｐゴシック" pitchFamily="-97" charset="-128"/>
              </a:rPr>
              <a:t>[Beckwith]</a:t>
            </a:r>
          </a:p>
        </p:txBody>
      </p:sp>
      <p:sp>
        <p:nvSpPr>
          <p:cNvPr id="78856" name="Rectangle 8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ea typeface="ＭＳ Ｐゴシック" pitchFamily="-97" charset="-128"/>
              </a:rPr>
              <a:t>Type familiar: formula edits.</a:t>
            </a:r>
          </a:p>
          <a:p>
            <a:pPr eaLnBrk="1" hangingPunct="1"/>
            <a:r>
              <a:rPr lang="en-US" dirty="0" smtClean="0">
                <a:ea typeface="ＭＳ Ｐゴシック" pitchFamily="-97" charset="-128"/>
              </a:rPr>
              <a:t>Type taught: √, </a:t>
            </a:r>
            <a:r>
              <a:rPr lang="en-US" dirty="0" smtClean="0">
                <a:ea typeface="ＭＳ Ｐゴシック" pitchFamily="-97" charset="-128"/>
                <a:sym typeface="Symbol" pitchFamily="-97" charset="2"/>
              </a:rPr>
              <a:t>-&gt;</a:t>
            </a:r>
            <a:r>
              <a:rPr lang="en-US" dirty="0" smtClean="0">
                <a:ea typeface="ＭＳ Ｐゴシック" pitchFamily="-97" charset="-128"/>
              </a:rPr>
              <a:t>.</a:t>
            </a:r>
          </a:p>
          <a:p>
            <a:pPr eaLnBrk="1" hangingPunct="1"/>
            <a:r>
              <a:rPr lang="en-US" dirty="0" smtClean="0">
                <a:ea typeface="ＭＳ Ｐゴシック" pitchFamily="-97" charset="-128"/>
              </a:rPr>
              <a:t>Type untaught: X.</a:t>
            </a:r>
          </a:p>
        </p:txBody>
      </p:sp>
    </p:spTree>
    <p:extLst>
      <p:ext uri="{BB962C8B-B14F-4D97-AF65-F5344CB8AC3E}">
        <p14:creationId xmlns:p14="http://schemas.microsoft.com/office/powerpoint/2010/main" val="1669804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Confidence and features </a:t>
            </a:r>
            <a:r>
              <a:rPr lang="en-US" sz="1800" dirty="0">
                <a:ea typeface="ＭＳ Ｐゴシック" pitchFamily="-97" charset="-128"/>
              </a:rPr>
              <a:t>[Beckwith]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Self-efficacy as a predictor of effective use:</a:t>
            </a:r>
          </a:p>
          <a:p>
            <a:pPr lvl="1"/>
            <a:r>
              <a:rPr lang="en-US" dirty="0" smtClean="0"/>
              <a:t>F lower computer self-efficacy than M.</a:t>
            </a:r>
          </a:p>
          <a:p>
            <a:pPr lvl="1"/>
            <a:r>
              <a:rPr lang="en-US" dirty="0" smtClean="0"/>
              <a:t>F: self-efficacy mattered to willingness to use </a:t>
            </a:r>
            <a:br>
              <a:rPr lang="en-US" dirty="0" smtClean="0"/>
            </a:br>
            <a:r>
              <a:rPr lang="en-US" dirty="0" smtClean="0"/>
              <a:t>new features. (Not so for M).</a:t>
            </a:r>
          </a:p>
        </p:txBody>
      </p:sp>
      <p:grpSp>
        <p:nvGrpSpPr>
          <p:cNvPr id="4" name="Group 10"/>
          <p:cNvGrpSpPr/>
          <p:nvPr/>
        </p:nvGrpSpPr>
        <p:grpSpPr>
          <a:xfrm>
            <a:off x="3382574" y="4040311"/>
            <a:ext cx="2422512" cy="1724369"/>
            <a:chOff x="2266155" y="3181761"/>
            <a:chExt cx="2422512" cy="1724369"/>
          </a:xfrm>
        </p:grpSpPr>
        <p:pic>
          <p:nvPicPr>
            <p:cNvPr id="5" name="Picture 3"/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5450" t="9386" r="18668" b="24799"/>
            <a:stretch>
              <a:fillRect/>
            </a:stretch>
          </p:blipFill>
          <p:spPr bwMode="auto">
            <a:xfrm>
              <a:off x="2266155" y="3181761"/>
              <a:ext cx="2422512" cy="172436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6" name="Straight Connector 5"/>
            <p:cNvCxnSpPr/>
            <p:nvPr/>
          </p:nvCxnSpPr>
          <p:spPr bwMode="auto">
            <a:xfrm flipV="1">
              <a:off x="2296935" y="3386745"/>
              <a:ext cx="2236499" cy="999097"/>
            </a:xfrm>
            <a:prstGeom prst="line">
              <a:avLst/>
            </a:prstGeom>
            <a:solidFill>
              <a:schemeClr val="accent1"/>
            </a:solidFill>
            <a:ln w="76200" cap="flat" cmpd="sng" algn="ctr">
              <a:solidFill>
                <a:srgbClr val="FF66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" name="Straight Connector 6"/>
            <p:cNvCxnSpPr/>
            <p:nvPr/>
          </p:nvCxnSpPr>
          <p:spPr bwMode="auto">
            <a:xfrm>
              <a:off x="2327013" y="3627784"/>
              <a:ext cx="2155492" cy="307083"/>
            </a:xfrm>
            <a:prstGeom prst="line">
              <a:avLst/>
            </a:prstGeom>
            <a:solidFill>
              <a:schemeClr val="accent1"/>
            </a:solidFill>
            <a:ln w="7620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pic>
        <p:nvPicPr>
          <p:cNvPr id="10" name="Picture 9" descr="shutterstock_87421496.jpg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2449071" y="5108373"/>
            <a:ext cx="784847" cy="917082"/>
          </a:xfrm>
          <a:prstGeom prst="rect">
            <a:avLst/>
          </a:prstGeom>
        </p:spPr>
      </p:pic>
      <p:pic>
        <p:nvPicPr>
          <p:cNvPr id="11" name="Picture 10" descr="shutterstock_216350146.jpg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77151" y="3762053"/>
            <a:ext cx="784847" cy="966484"/>
          </a:xfrm>
          <a:prstGeom prst="rect">
            <a:avLst/>
          </a:prstGeom>
        </p:spPr>
      </p:pic>
      <p:grpSp>
        <p:nvGrpSpPr>
          <p:cNvPr id="12" name="Group 11"/>
          <p:cNvGrpSpPr>
            <a:grpSpLocks noChangeAspect="1"/>
          </p:cNvGrpSpPr>
          <p:nvPr/>
        </p:nvGrpSpPr>
        <p:grpSpPr>
          <a:xfrm flipH="1">
            <a:off x="3919052" y="5764680"/>
            <a:ext cx="1368902" cy="953028"/>
            <a:chOff x="6424312" y="108464"/>
            <a:chExt cx="3028655" cy="2017795"/>
          </a:xfrm>
        </p:grpSpPr>
        <p:pic>
          <p:nvPicPr>
            <p:cNvPr id="15" name="Picture 14" descr="Patrick.jpg"/>
            <p:cNvPicPr>
              <a:picLocks noChangeAspect="1"/>
            </p:cNvPicPr>
            <p:nvPr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424312" y="108464"/>
              <a:ext cx="1639981" cy="1983637"/>
            </a:xfrm>
            <a:prstGeom prst="rect">
              <a:avLst/>
            </a:prstGeom>
          </p:spPr>
        </p:pic>
        <p:pic>
          <p:nvPicPr>
            <p:cNvPr id="16" name="Picture 15" descr="Patricia.jpg"/>
            <p:cNvPicPr>
              <a:picLocks noChangeAspect="1"/>
            </p:cNvPicPr>
            <p:nvPr/>
          </p:nvPicPr>
          <p:blipFill rotWithShape="1"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857097" y="108464"/>
              <a:ext cx="1595870" cy="2017795"/>
            </a:xfrm>
            <a:prstGeom prst="rect">
              <a:avLst/>
            </a:prstGeom>
          </p:spPr>
        </p:pic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26827-AF95-2443-ADF0-A6D08EF5008C}" type="slidenum">
              <a:rPr lang="en-US" smtClean="0"/>
              <a:t>16</a:t>
            </a:fld>
            <a:endParaRPr lang="en-US"/>
          </a:p>
        </p:txBody>
      </p:sp>
      <p:cxnSp>
        <p:nvCxnSpPr>
          <p:cNvPr id="13" name="Straight Connector 12"/>
          <p:cNvCxnSpPr/>
          <p:nvPr/>
        </p:nvCxnSpPr>
        <p:spPr>
          <a:xfrm>
            <a:off x="4589320" y="3762053"/>
            <a:ext cx="0" cy="200262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5138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ea typeface="ＭＳ Ｐゴシック" pitchFamily="-97" charset="-128"/>
              </a:rPr>
              <a:t>Interest in new features</a:t>
            </a:r>
          </a:p>
        </p:txBody>
      </p:sp>
      <p:sp>
        <p:nvSpPr>
          <p:cNvPr id="114691" name="Rectangle 3"/>
          <p:cNvSpPr>
            <a:spLocks noGrp="1" noChangeArrowheads="1"/>
          </p:cNvSpPr>
          <p:nvPr>
            <p:ph sz="half" idx="1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ea typeface="ＭＳ Ｐゴシック" pitchFamily="-97" charset="-128"/>
              </a:rPr>
              <a:t>Try the features?</a:t>
            </a:r>
          </a:p>
          <a:p>
            <a:pPr lvl="1"/>
            <a:r>
              <a:rPr lang="en-US" dirty="0" smtClean="0">
                <a:ea typeface="ＭＳ Ｐゴシック" pitchFamily="-97" charset="-128"/>
              </a:rPr>
              <a:t>Time to first usage:</a:t>
            </a:r>
          </a:p>
        </p:txBody>
      </p:sp>
      <p:sp>
        <p:nvSpPr>
          <p:cNvPr id="27" name="Content Placeholder 26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Use the features?</a:t>
            </a:r>
          </a:p>
          <a:p>
            <a:pPr lvl="1"/>
            <a:r>
              <a:rPr lang="en-US" dirty="0" smtClean="0"/>
              <a:t>Genuine engagement:</a:t>
            </a:r>
            <a:endParaRPr lang="en-US" dirty="0"/>
          </a:p>
        </p:txBody>
      </p:sp>
      <p:graphicFrame>
        <p:nvGraphicFramePr>
          <p:cNvPr id="26" name="Group 4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4246744"/>
              </p:ext>
            </p:extLst>
          </p:nvPr>
        </p:nvGraphicFramePr>
        <p:xfrm>
          <a:off x="3944541" y="4851522"/>
          <a:ext cx="5199460" cy="1432320"/>
        </p:xfrm>
        <a:graphic>
          <a:graphicData uri="http://schemas.openxmlformats.org/drawingml/2006/table">
            <a:tbl>
              <a:tblPr/>
              <a:tblGrid>
                <a:gridCol w="1343686"/>
                <a:gridCol w="1750526"/>
                <a:gridCol w="2105248"/>
              </a:tblGrid>
              <a:tr h="64357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C00"/>
                        </a:buClr>
                        <a:buSzTx/>
                        <a:buFont typeface="Times" pitchFamily="-112" charset="0"/>
                        <a:buNone/>
                        <a:tabLst/>
                      </a:pPr>
                      <a:r>
                        <a:rPr kumimoji="0" lang="en-US" sz="1800" b="0" i="0" u="sng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-112" charset="0"/>
                        </a:rPr>
                        <a:t>People</a:t>
                      </a: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-112" charset="0"/>
                        </a:rPr>
                        <a:t/>
                      </a:r>
                      <a:b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-112" charset="0"/>
                        </a:rPr>
                      </a:b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-112" charset="0"/>
                        </a:rPr>
                        <a:t>counts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-112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C00"/>
                        </a:buClr>
                        <a:buSzTx/>
                        <a:buFont typeface="Times" pitchFamily="-112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-112" charset="0"/>
                        </a:rPr>
                        <a:t>Untaught </a:t>
                      </a:r>
                      <a:b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-112" charset="0"/>
                        </a:rPr>
                      </a:br>
                      <a:r>
                        <a:rPr kumimoji="0" lang="en-US" sz="1800" b="0" i="0" u="sng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-112" charset="0"/>
                        </a:rPr>
                        <a:t>Not 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-112" charset="0"/>
                        </a:rPr>
                        <a:t>Used by...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C00"/>
                        </a:buClr>
                        <a:buSzTx/>
                        <a:buFont typeface="Times" pitchFamily="-112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-112" charset="0"/>
                        </a:rPr>
                        <a:t>Untaught </a:t>
                      </a:r>
                      <a:r>
                        <a:rPr kumimoji="0" lang="en-US" sz="1800" b="0" i="0" u="sng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-112" charset="0"/>
                        </a:rPr>
                        <a:t>Used 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-112" charset="0"/>
                        </a:rPr>
                        <a:t>by...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437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C00"/>
                        </a:buClr>
                        <a:buSzTx/>
                        <a:buFont typeface="Times" pitchFamily="-112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-112" charset="0"/>
                        </a:rPr>
                        <a:t>Males 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C00"/>
                        </a:buClr>
                        <a:buSzTx/>
                        <a:buFont typeface="Times" pitchFamily="-112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-112" charset="0"/>
                        </a:rPr>
                        <a:t>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C00"/>
                        </a:buClr>
                        <a:buSzTx/>
                        <a:buFont typeface="Times" pitchFamily="-112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-112" charset="0"/>
                        </a:rPr>
                        <a:t>22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437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C00"/>
                        </a:buClr>
                        <a:buSzTx/>
                        <a:buFont typeface="Times" pitchFamily="-112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-112" charset="0"/>
                        </a:rPr>
                        <a:t>Females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C00"/>
                        </a:buClr>
                        <a:buSzTx/>
                        <a:buFont typeface="Times" pitchFamily="-112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-112" charset="0"/>
                        </a:rPr>
                        <a:t>13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C00"/>
                        </a:buClr>
                        <a:buSzTx/>
                        <a:buFont typeface="Times" pitchFamily="-112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-112" charset="0"/>
                        </a:rPr>
                        <a:t>11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pSp>
        <p:nvGrpSpPr>
          <p:cNvPr id="41" name="Group 40"/>
          <p:cNvGrpSpPr/>
          <p:nvPr/>
        </p:nvGrpSpPr>
        <p:grpSpPr>
          <a:xfrm>
            <a:off x="5975499" y="5528931"/>
            <a:ext cx="2328529" cy="744278"/>
            <a:chOff x="5975499" y="5528931"/>
            <a:chExt cx="2328529" cy="744278"/>
          </a:xfrm>
        </p:grpSpPr>
        <p:sp>
          <p:nvSpPr>
            <p:cNvPr id="28" name="Oval 27"/>
            <p:cNvSpPr/>
            <p:nvPr/>
          </p:nvSpPr>
          <p:spPr bwMode="auto">
            <a:xfrm>
              <a:off x="7846828" y="5528931"/>
              <a:ext cx="457200" cy="329609"/>
            </a:xfrm>
            <a:prstGeom prst="ellipse">
              <a:avLst/>
            </a:prstGeom>
            <a:noFill/>
            <a:ln w="38100" cap="flat" cmpd="sng" algn="ctr">
              <a:solidFill>
                <a:srgbClr val="376092"/>
              </a:solidFill>
              <a:prstDash val="solid"/>
              <a:round/>
              <a:headEnd type="oval" w="sm" len="sm"/>
              <a:tailEnd type="oval" w="sm" len="sm"/>
            </a:ln>
            <a:effec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" pitchFamily="34" charset="0"/>
              </a:endParaRPr>
            </a:p>
          </p:txBody>
        </p:sp>
        <p:sp>
          <p:nvSpPr>
            <p:cNvPr id="29" name="Oval 28"/>
            <p:cNvSpPr/>
            <p:nvPr/>
          </p:nvSpPr>
          <p:spPr bwMode="auto">
            <a:xfrm>
              <a:off x="5975499" y="5911702"/>
              <a:ext cx="382772" cy="361507"/>
            </a:xfrm>
            <a:prstGeom prst="ellipse">
              <a:avLst/>
            </a:prstGeom>
            <a:noFill/>
            <a:ln w="38100" cap="flat" cmpd="sng" algn="ctr">
              <a:solidFill>
                <a:srgbClr val="FF0080"/>
              </a:solidFill>
              <a:prstDash val="solid"/>
              <a:round/>
              <a:headEnd type="oval" w="sm" len="sm"/>
              <a:tailEnd type="oval" w="sm" len="sm"/>
            </a:ln>
            <a:effec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" pitchFamily="34" charset="0"/>
              </a:endParaRPr>
            </a:p>
          </p:txBody>
        </p:sp>
      </p:grpSp>
      <p:graphicFrame>
        <p:nvGraphicFramePr>
          <p:cNvPr id="31" name="Group 4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47703748"/>
              </p:ext>
            </p:extLst>
          </p:nvPr>
        </p:nvGraphicFramePr>
        <p:xfrm>
          <a:off x="3960370" y="2863002"/>
          <a:ext cx="5183630" cy="1522109"/>
        </p:xfrm>
        <a:graphic>
          <a:graphicData uri="http://schemas.openxmlformats.org/drawingml/2006/table">
            <a:tbl>
              <a:tblPr/>
              <a:tblGrid>
                <a:gridCol w="1457896"/>
                <a:gridCol w="1521710"/>
                <a:gridCol w="2204024"/>
              </a:tblGrid>
              <a:tr h="59305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C00"/>
                        </a:buClr>
                        <a:buSzTx/>
                        <a:buFont typeface="Times" pitchFamily="-97" charset="0"/>
                        <a:buNone/>
                        <a:tabLst/>
                      </a:pPr>
                      <a:r>
                        <a:rPr kumimoji="0" lang="en-US" sz="1800" b="0" i="0" u="sng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-97" charset="0"/>
                          <a:ea typeface="ＭＳ Ｐゴシック" pitchFamily="-97" charset="-128"/>
                        </a:rPr>
                        <a:t>Usage </a:t>
                      </a: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-97" charset="0"/>
                          <a:ea typeface="ＭＳ Ｐゴシック" pitchFamily="-97" charset="-128"/>
                        </a:rPr>
                        <a:t/>
                      </a:r>
                      <a:b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-97" charset="0"/>
                          <a:ea typeface="ＭＳ Ｐゴシック" pitchFamily="-97" charset="-128"/>
                        </a:rPr>
                      </a:b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-97" charset="0"/>
                          <a:ea typeface="ＭＳ Ｐゴシック" pitchFamily="-97" charset="-128"/>
                        </a:rPr>
                        <a:t>counts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C00"/>
                        </a:buClr>
                        <a:buSzTx/>
                        <a:buFont typeface="Times" pitchFamily="-97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-97" charset="0"/>
                          <a:ea typeface="ＭＳ Ｐゴシック" pitchFamily="-97" charset="-128"/>
                        </a:rPr>
                        <a:t>Familiar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C00"/>
                        </a:buClr>
                        <a:buSzTx/>
                        <a:buFont typeface="Times" pitchFamily="-97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-97" charset="0"/>
                          <a:ea typeface="ＭＳ Ｐゴシック" pitchFamily="-97" charset="-128"/>
                        </a:rPr>
                        <a:t>Taught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4273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C00"/>
                        </a:buClr>
                        <a:buSzTx/>
                        <a:buFont typeface="Times" pitchFamily="-97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-97" charset="0"/>
                          <a:ea typeface="ＭＳ Ｐゴシック" pitchFamily="-97" charset="-128"/>
                        </a:rPr>
                        <a:t>Males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C00"/>
                        </a:buClr>
                        <a:buSzTx/>
                        <a:buFont typeface="Times" pitchFamily="-97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-97" charset="0"/>
                          <a:ea typeface="ＭＳ Ｐゴシック" pitchFamily="-97" charset="-128"/>
                        </a:rPr>
                        <a:t>24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C00"/>
                        </a:buClr>
                        <a:buSzTx/>
                        <a:buFont typeface="Times" pitchFamily="-97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-97" charset="0"/>
                          <a:ea typeface="ＭＳ Ｐゴシック" pitchFamily="-97" charset="-128"/>
                        </a:rPr>
                        <a:t>123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3929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C00"/>
                        </a:buClr>
                        <a:buSzTx/>
                        <a:buFont typeface="Times" pitchFamily="-97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-97" charset="0"/>
                          <a:ea typeface="ＭＳ Ｐゴシック" pitchFamily="-97" charset="-128"/>
                        </a:rPr>
                        <a:t>Females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C00"/>
                        </a:buClr>
                        <a:buSzTx/>
                        <a:buFont typeface="Times" pitchFamily="-97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-97" charset="0"/>
                          <a:ea typeface="ＭＳ Ｐゴシック" pitchFamily="-97" charset="-128"/>
                        </a:rPr>
                        <a:t>30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C00"/>
                        </a:buClr>
                        <a:buSzTx/>
                        <a:buFont typeface="Times" pitchFamily="-97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-97" charset="0"/>
                          <a:ea typeface="ＭＳ Ｐゴシック" pitchFamily="-97" charset="-128"/>
                        </a:rPr>
                        <a:t>88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pSp>
        <p:nvGrpSpPr>
          <p:cNvPr id="40" name="Group 39"/>
          <p:cNvGrpSpPr/>
          <p:nvPr/>
        </p:nvGrpSpPr>
        <p:grpSpPr>
          <a:xfrm>
            <a:off x="5996763" y="3508744"/>
            <a:ext cx="2349795" cy="786809"/>
            <a:chOff x="5996763" y="3508744"/>
            <a:chExt cx="2349795" cy="786809"/>
          </a:xfrm>
        </p:grpSpPr>
        <p:sp>
          <p:nvSpPr>
            <p:cNvPr id="34" name="Oval 33"/>
            <p:cNvSpPr/>
            <p:nvPr/>
          </p:nvSpPr>
          <p:spPr bwMode="auto">
            <a:xfrm>
              <a:off x="5996763" y="3976577"/>
              <a:ext cx="382772" cy="318976"/>
            </a:xfrm>
            <a:prstGeom prst="ellipse">
              <a:avLst/>
            </a:prstGeom>
            <a:noFill/>
            <a:ln w="38100" cap="flat" cmpd="sng" algn="ctr">
              <a:solidFill>
                <a:srgbClr val="FF0080"/>
              </a:solidFill>
              <a:prstDash val="solid"/>
              <a:round/>
              <a:headEnd type="oval" w="sm" len="sm"/>
              <a:tailEnd type="oval" w="sm" len="sm"/>
            </a:ln>
            <a:effec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" pitchFamily="34" charset="0"/>
              </a:endParaRPr>
            </a:p>
          </p:txBody>
        </p:sp>
        <p:sp>
          <p:nvSpPr>
            <p:cNvPr id="35" name="Oval 34"/>
            <p:cNvSpPr/>
            <p:nvPr/>
          </p:nvSpPr>
          <p:spPr bwMode="auto">
            <a:xfrm>
              <a:off x="7783033" y="3508744"/>
              <a:ext cx="563525" cy="361507"/>
            </a:xfrm>
            <a:prstGeom prst="ellipse">
              <a:avLst/>
            </a:prstGeom>
            <a:noFill/>
            <a:ln w="38100" cap="flat" cmpd="sng" algn="ctr">
              <a:solidFill>
                <a:srgbClr val="376092"/>
              </a:solidFill>
              <a:prstDash val="solid"/>
              <a:round/>
              <a:headEnd type="oval" w="sm" len="sm"/>
              <a:tailEnd type="oval" w="sm" len="sm"/>
            </a:ln>
            <a:effec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" pitchFamily="34" charset="0"/>
              </a:endParaRP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32467" y="3429000"/>
            <a:ext cx="3157272" cy="2233907"/>
            <a:chOff x="32467" y="3429000"/>
            <a:chExt cx="3157272" cy="2233907"/>
          </a:xfrm>
        </p:grpSpPr>
        <p:grpSp>
          <p:nvGrpSpPr>
            <p:cNvPr id="18" name="Group 17"/>
            <p:cNvGrpSpPr/>
            <p:nvPr/>
          </p:nvGrpSpPr>
          <p:grpSpPr>
            <a:xfrm>
              <a:off x="988011" y="3429000"/>
              <a:ext cx="2197671" cy="1813535"/>
              <a:chOff x="1247861" y="3377313"/>
              <a:chExt cx="2197671" cy="1813535"/>
            </a:xfrm>
          </p:grpSpPr>
          <p:pic>
            <p:nvPicPr>
              <p:cNvPr id="19" name="Picture 18"/>
              <p:cNvPicPr>
                <a:picLocks noChangeAspect="1" noChangeArrowheads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17857" b="17223"/>
              <a:stretch>
                <a:fillRect/>
              </a:stretch>
            </p:blipFill>
            <p:spPr bwMode="auto">
              <a:xfrm>
                <a:off x="1247861" y="3377313"/>
                <a:ext cx="2197671" cy="181353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0" name="Rectangle 19"/>
              <p:cNvSpPr/>
              <p:nvPr/>
            </p:nvSpPr>
            <p:spPr bwMode="auto">
              <a:xfrm>
                <a:off x="1419853" y="4713747"/>
                <a:ext cx="267543" cy="418508"/>
              </a:xfrm>
              <a:prstGeom prst="rect">
                <a:avLst/>
              </a:prstGeom>
              <a:solidFill>
                <a:srgbClr val="3366FF"/>
              </a:solidFill>
              <a:ln w="12700" cap="flat" cmpd="sng" algn="ctr">
                <a:solidFill>
                  <a:schemeClr val="bg2"/>
                </a:solidFill>
                <a:prstDash val="solid"/>
                <a:round/>
                <a:headEnd type="oval" w="sm" len="sm"/>
                <a:tailEnd type="oval" w="sm" len="sm"/>
              </a:ln>
              <a:effec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" pitchFamily="34" charset="0"/>
                </a:endParaRPr>
              </a:p>
            </p:txBody>
          </p:sp>
          <p:sp>
            <p:nvSpPr>
              <p:cNvPr id="21" name="Rectangle 20"/>
              <p:cNvSpPr/>
              <p:nvPr/>
            </p:nvSpPr>
            <p:spPr bwMode="auto">
              <a:xfrm>
                <a:off x="2088710" y="4858059"/>
                <a:ext cx="265176" cy="274196"/>
              </a:xfrm>
              <a:prstGeom prst="rect">
                <a:avLst/>
              </a:prstGeom>
              <a:solidFill>
                <a:srgbClr val="3366FF"/>
              </a:solidFill>
              <a:ln w="12700" cap="flat" cmpd="sng" algn="ctr">
                <a:solidFill>
                  <a:schemeClr val="bg2"/>
                </a:solidFill>
                <a:prstDash val="solid"/>
                <a:round/>
                <a:headEnd type="oval" w="sm" len="sm"/>
                <a:tailEnd type="oval" w="sm" len="sm"/>
              </a:ln>
              <a:effec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" pitchFamily="34" charset="0"/>
                </a:endParaRPr>
              </a:p>
            </p:txBody>
          </p:sp>
          <p:sp>
            <p:nvSpPr>
              <p:cNvPr id="22" name="Rectangle 21"/>
              <p:cNvSpPr/>
              <p:nvPr/>
            </p:nvSpPr>
            <p:spPr bwMode="auto">
              <a:xfrm>
                <a:off x="2738453" y="4266376"/>
                <a:ext cx="267543" cy="865879"/>
              </a:xfrm>
              <a:prstGeom prst="rect">
                <a:avLst/>
              </a:prstGeom>
              <a:solidFill>
                <a:srgbClr val="3366FF"/>
              </a:solidFill>
              <a:ln w="12700" cap="flat" cmpd="sng" algn="ctr">
                <a:solidFill>
                  <a:schemeClr val="bg2"/>
                </a:solidFill>
                <a:prstDash val="solid"/>
                <a:round/>
                <a:headEnd type="oval" w="sm" len="sm"/>
                <a:tailEnd type="oval" w="sm" len="sm"/>
              </a:ln>
              <a:effec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" pitchFamily="34" charset="0"/>
                </a:endParaRPr>
              </a:p>
            </p:txBody>
          </p:sp>
          <p:sp>
            <p:nvSpPr>
              <p:cNvPr id="23" name="Rectangle 22"/>
              <p:cNvSpPr/>
              <p:nvPr/>
            </p:nvSpPr>
            <p:spPr bwMode="auto">
              <a:xfrm>
                <a:off x="1691204" y="4858061"/>
                <a:ext cx="265176" cy="274194"/>
              </a:xfrm>
              <a:prstGeom prst="rect">
                <a:avLst/>
              </a:prstGeom>
              <a:solidFill>
                <a:srgbClr val="FF99FF"/>
              </a:solidFill>
              <a:ln w="12700" cap="flat" cmpd="sng" algn="ctr">
                <a:solidFill>
                  <a:schemeClr val="bg2"/>
                </a:solidFill>
                <a:prstDash val="solid"/>
                <a:round/>
                <a:headEnd type="oval" w="sm" len="sm"/>
                <a:tailEnd type="oval" w="sm" len="sm"/>
              </a:ln>
              <a:effec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" pitchFamily="34" charset="0"/>
                </a:endParaRPr>
              </a:p>
            </p:txBody>
          </p:sp>
          <p:sp>
            <p:nvSpPr>
              <p:cNvPr id="24" name="Rectangle 23"/>
              <p:cNvSpPr/>
              <p:nvPr/>
            </p:nvSpPr>
            <p:spPr bwMode="auto">
              <a:xfrm>
                <a:off x="2337142" y="4526140"/>
                <a:ext cx="265176" cy="606115"/>
              </a:xfrm>
              <a:prstGeom prst="rect">
                <a:avLst/>
              </a:prstGeom>
              <a:solidFill>
                <a:srgbClr val="FF99FF"/>
              </a:solidFill>
              <a:ln w="12700" cap="flat" cmpd="sng" algn="ctr">
                <a:solidFill>
                  <a:schemeClr val="bg2"/>
                </a:solidFill>
                <a:prstDash val="solid"/>
                <a:round/>
                <a:headEnd type="oval" w="sm" len="sm"/>
                <a:tailEnd type="oval" w="sm" len="sm"/>
              </a:ln>
              <a:effec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" pitchFamily="34" charset="0"/>
                </a:endParaRPr>
              </a:p>
            </p:txBody>
          </p:sp>
          <p:sp>
            <p:nvSpPr>
              <p:cNvPr id="25" name="Rectangle 24"/>
              <p:cNvSpPr/>
              <p:nvPr/>
            </p:nvSpPr>
            <p:spPr bwMode="auto">
              <a:xfrm>
                <a:off x="3005997" y="3631397"/>
                <a:ext cx="267543" cy="1500858"/>
              </a:xfrm>
              <a:prstGeom prst="rect">
                <a:avLst/>
              </a:prstGeom>
              <a:solidFill>
                <a:srgbClr val="FF99FF"/>
              </a:solidFill>
              <a:ln w="12700" cap="flat" cmpd="sng" algn="ctr">
                <a:solidFill>
                  <a:schemeClr val="bg2"/>
                </a:solidFill>
                <a:prstDash val="solid"/>
                <a:round/>
                <a:headEnd type="oval" w="sm" len="sm"/>
                <a:tailEnd type="oval" w="sm" len="sm"/>
              </a:ln>
              <a:effec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" pitchFamily="34" charset="0"/>
                </a:endParaRPr>
              </a:p>
            </p:txBody>
          </p:sp>
        </p:grpSp>
        <p:sp>
          <p:nvSpPr>
            <p:cNvPr id="32" name="TextBox 31"/>
            <p:cNvSpPr txBox="1"/>
            <p:nvPr/>
          </p:nvSpPr>
          <p:spPr>
            <a:xfrm>
              <a:off x="32467" y="3962567"/>
              <a:ext cx="1043876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u="sng" dirty="0" smtClean="0"/>
                <a:t>Time</a:t>
              </a:r>
              <a:r>
                <a:rPr lang="en-US" dirty="0" smtClean="0"/>
                <a:t>-</a:t>
              </a:r>
              <a:br>
                <a:rPr lang="en-US" dirty="0" smtClean="0"/>
              </a:br>
              <a:r>
                <a:rPr lang="en-US" dirty="0" smtClean="0"/>
                <a:t>to-first</a:t>
              </a:r>
              <a:endParaRPr lang="en-US" dirty="0"/>
            </a:p>
          </p:txBody>
        </p:sp>
        <p:grpSp>
          <p:nvGrpSpPr>
            <p:cNvPr id="38" name="Group 37"/>
            <p:cNvGrpSpPr/>
            <p:nvPr/>
          </p:nvGrpSpPr>
          <p:grpSpPr>
            <a:xfrm>
              <a:off x="903992" y="5170048"/>
              <a:ext cx="2285747" cy="492859"/>
              <a:chOff x="903992" y="5399533"/>
              <a:chExt cx="2285747" cy="492859"/>
            </a:xfrm>
          </p:grpSpPr>
          <p:sp>
            <p:nvSpPr>
              <p:cNvPr id="33" name="TextBox 32"/>
              <p:cNvSpPr txBox="1"/>
              <p:nvPr/>
            </p:nvSpPr>
            <p:spPr>
              <a:xfrm>
                <a:off x="903992" y="5430727"/>
                <a:ext cx="88572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Fam.</a:t>
                </a:r>
                <a:endParaRPr lang="en-US" dirty="0"/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1882628" y="5414836"/>
                <a:ext cx="42406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T.</a:t>
                </a:r>
                <a:endParaRPr lang="en-US" dirty="0"/>
              </a:p>
            </p:txBody>
          </p:sp>
          <p:sp>
            <p:nvSpPr>
              <p:cNvPr id="37" name="TextBox 36"/>
              <p:cNvSpPr txBox="1"/>
              <p:nvPr/>
            </p:nvSpPr>
            <p:spPr>
              <a:xfrm>
                <a:off x="2372238" y="5399533"/>
                <a:ext cx="81750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err="1" smtClean="0"/>
                  <a:t>UnT</a:t>
                </a:r>
                <a:r>
                  <a:rPr lang="en-US" dirty="0" smtClean="0"/>
                  <a:t>.</a:t>
                </a:r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46921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ea typeface="ＭＳ Ｐゴシック" pitchFamily="-97" charset="-128"/>
              </a:rPr>
              <a:t>Their goal: </a:t>
            </a:r>
            <a:br>
              <a:rPr lang="en-US" dirty="0" smtClean="0">
                <a:ea typeface="ＭＳ Ｐゴシック" pitchFamily="-97" charset="-128"/>
              </a:rPr>
            </a:br>
            <a:r>
              <a:rPr lang="en-US" dirty="0" smtClean="0">
                <a:ea typeface="ＭＳ Ｐゴシック" pitchFamily="-97" charset="-128"/>
              </a:rPr>
              <a:t>Find and </a:t>
            </a:r>
            <a:r>
              <a:rPr lang="en-US" u="sng" dirty="0" smtClean="0">
                <a:ea typeface="ＭＳ Ｐゴシック" pitchFamily="-97" charset="-128"/>
              </a:rPr>
              <a:t>f</a:t>
            </a:r>
            <a:r>
              <a:rPr lang="en-US" b="1" u="sng" dirty="0" smtClean="0">
                <a:ea typeface="ＭＳ Ｐゴシック" pitchFamily="-97" charset="-128"/>
              </a:rPr>
              <a:t>ix</a:t>
            </a:r>
            <a:r>
              <a:rPr lang="en-US" b="1" dirty="0" smtClean="0">
                <a:ea typeface="ＭＳ Ｐゴシック" pitchFamily="-97" charset="-128"/>
              </a:rPr>
              <a:t> </a:t>
            </a:r>
            <a:r>
              <a:rPr lang="en-US" dirty="0" smtClean="0">
                <a:ea typeface="ＭＳ Ｐゴシック" pitchFamily="-97" charset="-128"/>
              </a:rPr>
              <a:t>bugs</a:t>
            </a:r>
          </a:p>
        </p:txBody>
      </p:sp>
      <p:graphicFrame>
        <p:nvGraphicFramePr>
          <p:cNvPr id="85023" name="Group 31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3876430240"/>
              </p:ext>
            </p:extLst>
          </p:nvPr>
        </p:nvGraphicFramePr>
        <p:xfrm>
          <a:off x="600075" y="2422525"/>
          <a:ext cx="7772400" cy="2040890"/>
        </p:xfrm>
        <a:graphic>
          <a:graphicData uri="http://schemas.openxmlformats.org/drawingml/2006/table">
            <a:tbl>
              <a:tblPr/>
              <a:tblGrid>
                <a:gridCol w="1905000"/>
                <a:gridCol w="3124200"/>
                <a:gridCol w="2743200"/>
              </a:tblGrid>
              <a:tr h="5365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C00"/>
                        </a:buClr>
                        <a:buSzTx/>
                        <a:buFont typeface="Times" pitchFamily="-97" charset="0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-97" charset="0"/>
                          <a:ea typeface="ＭＳ Ｐゴシック" pitchFamily="-97" charset="-128"/>
                        </a:rPr>
                        <a:t>Bug</a:t>
                      </a:r>
                      <a:b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-97" charset="0"/>
                          <a:ea typeface="ＭＳ Ｐゴシック" pitchFamily="-97" charset="-128"/>
                        </a:rPr>
                      </a:b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-97" charset="0"/>
                          <a:ea typeface="ＭＳ Ｐゴシック" pitchFamily="-97" charset="-128"/>
                        </a:rPr>
                        <a:t>counts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C00"/>
                        </a:buClr>
                        <a:buSzTx/>
                        <a:buFont typeface="Times" pitchFamily="-97" charset="0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-97" charset="0"/>
                          <a:ea typeface="ＭＳ Ｐゴシック" pitchFamily="-97" charset="-128"/>
                        </a:rPr>
                        <a:t>Seeded Bugs Fixed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C00"/>
                        </a:buClr>
                        <a:buSzTx/>
                        <a:buFont typeface="Times" pitchFamily="-97" charset="0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-97" charset="0"/>
                          <a:ea typeface="ＭＳ Ｐゴシック" pitchFamily="-97" charset="-128"/>
                        </a:rPr>
                        <a:t>New Bugs Introduced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143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C00"/>
                        </a:buClr>
                        <a:buSzTx/>
                        <a:buFont typeface="Times" pitchFamily="-97" charset="0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-97" charset="0"/>
                          <a:ea typeface="ＭＳ Ｐゴシック" pitchFamily="-97" charset="-128"/>
                        </a:rPr>
                        <a:t>Males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C00"/>
                        </a:buClr>
                        <a:buSzTx/>
                        <a:buFont typeface="Times" pitchFamily="-97" charset="0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-97" charset="0"/>
                          <a:ea typeface="ＭＳ Ｐゴシック" pitchFamily="-97" charset="-128"/>
                        </a:rPr>
                        <a:t>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C00"/>
                        </a:buClr>
                        <a:buSzTx/>
                        <a:buFont typeface="Times" pitchFamily="-97" charset="0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-97" charset="0"/>
                          <a:ea typeface="ＭＳ Ｐゴシック" pitchFamily="-97" charset="-128"/>
                        </a:rPr>
                        <a:t>.1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778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C00"/>
                        </a:buClr>
                        <a:buSzTx/>
                        <a:buFont typeface="Times" pitchFamily="-97" charset="0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-97" charset="0"/>
                          <a:ea typeface="ＭＳ Ｐゴシック" pitchFamily="-97" charset="-128"/>
                        </a:rPr>
                        <a:t>Females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C00"/>
                        </a:buClr>
                        <a:buSzTx/>
                        <a:buFont typeface="Times" pitchFamily="-97" charset="0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-97" charset="0"/>
                          <a:ea typeface="ＭＳ Ｐゴシック" pitchFamily="-97" charset="-128"/>
                        </a:rPr>
                        <a:t>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C00"/>
                        </a:buClr>
                        <a:buSzTx/>
                        <a:buFont typeface="Times" pitchFamily="-97" charset="0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-97" charset="0"/>
                          <a:ea typeface="ＭＳ Ｐゴシック" pitchFamily="-97" charset="-128"/>
                        </a:rPr>
                        <a:t>.6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47126" name="Line 21"/>
          <p:cNvSpPr>
            <a:spLocks noChangeShapeType="1"/>
          </p:cNvSpPr>
          <p:nvPr/>
        </p:nvSpPr>
        <p:spPr bwMode="auto">
          <a:xfrm flipV="1">
            <a:off x="4115206" y="4550403"/>
            <a:ext cx="0" cy="685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stealth" w="lg" len="lg"/>
          </a:ln>
        </p:spPr>
        <p:txBody>
          <a:bodyPr/>
          <a:lstStyle/>
          <a:p>
            <a:endParaRPr lang="en-US"/>
          </a:p>
        </p:txBody>
      </p:sp>
      <p:sp>
        <p:nvSpPr>
          <p:cNvPr id="47127" name="Line 22"/>
          <p:cNvSpPr>
            <a:spLocks noChangeShapeType="1"/>
          </p:cNvSpPr>
          <p:nvPr/>
        </p:nvSpPr>
        <p:spPr bwMode="auto">
          <a:xfrm flipV="1">
            <a:off x="7088336" y="4529138"/>
            <a:ext cx="0" cy="685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stealth" w="lg" len="lg"/>
          </a:ln>
        </p:spPr>
        <p:txBody>
          <a:bodyPr/>
          <a:lstStyle/>
          <a:p>
            <a:endParaRPr lang="en-US"/>
          </a:p>
        </p:txBody>
      </p:sp>
      <p:sp>
        <p:nvSpPr>
          <p:cNvPr id="47128" name="Text Box 23"/>
          <p:cNvSpPr txBox="1">
            <a:spLocks noChangeArrowheads="1"/>
          </p:cNvSpPr>
          <p:nvPr/>
        </p:nvSpPr>
        <p:spPr bwMode="auto">
          <a:xfrm>
            <a:off x="2888068" y="5364790"/>
            <a:ext cx="201132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0" dirty="0">
                <a:latin typeface="Arial" charset="0"/>
              </a:rPr>
              <a:t>No </a:t>
            </a:r>
            <a:r>
              <a:rPr lang="en-US" sz="2400" b="0" dirty="0" smtClean="0">
                <a:latin typeface="Arial" charset="0"/>
              </a:rPr>
              <a:t>difference</a:t>
            </a:r>
            <a:endParaRPr lang="en-US" sz="2400" b="0" dirty="0">
              <a:latin typeface="Arial" charset="0"/>
            </a:endParaRPr>
          </a:p>
        </p:txBody>
      </p:sp>
      <p:pic>
        <p:nvPicPr>
          <p:cNvPr id="47130" name="Picture 2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5642" y="4720450"/>
            <a:ext cx="1195388" cy="1824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Text Box 23"/>
          <p:cNvSpPr txBox="1">
            <a:spLocks noChangeArrowheads="1"/>
          </p:cNvSpPr>
          <p:nvPr/>
        </p:nvSpPr>
        <p:spPr bwMode="auto">
          <a:xfrm>
            <a:off x="6290266" y="5364790"/>
            <a:ext cx="158338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0" dirty="0" smtClean="0">
                <a:latin typeface="Arial" charset="0"/>
              </a:rPr>
              <a:t>Difference</a:t>
            </a:r>
            <a:endParaRPr lang="en-US" sz="2400" b="0" dirty="0">
              <a:latin typeface="Arial" charset="0"/>
            </a:endParaRPr>
          </a:p>
        </p:txBody>
      </p:sp>
      <p:sp>
        <p:nvSpPr>
          <p:cNvPr id="15" name="Oval 14"/>
          <p:cNvSpPr/>
          <p:nvPr/>
        </p:nvSpPr>
        <p:spPr bwMode="auto">
          <a:xfrm>
            <a:off x="6686403" y="3934867"/>
            <a:ext cx="722181" cy="498085"/>
          </a:xfrm>
          <a:prstGeom prst="ellipse">
            <a:avLst/>
          </a:prstGeom>
          <a:noFill/>
          <a:ln w="76200" cap="flat" cmpd="sng" algn="ctr">
            <a:solidFill>
              <a:srgbClr val="FF66FF"/>
            </a:solidFill>
            <a:prstDash val="solid"/>
            <a:round/>
            <a:headEnd type="oval" w="sm" len="sm"/>
            <a:tailEnd type="oval" w="sm" len="sm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1235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126" grpId="0" animBg="1"/>
      <p:bldP spid="47126" grpId="1" animBg="1"/>
      <p:bldP spid="47127" grpId="0" animBg="1"/>
      <p:bldP spid="47128" grpId="0"/>
      <p:bldP spid="47128" grpId="1"/>
      <p:bldP spid="1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 err="1" smtClean="0">
                <a:solidFill>
                  <a:schemeClr val="bg1"/>
                </a:solidFill>
              </a:rPr>
              <a:t>abby</a:t>
            </a:r>
            <a:r>
              <a:rPr lang="en-US" dirty="0" smtClean="0">
                <a:solidFill>
                  <a:schemeClr val="bg1"/>
                </a:solidFill>
              </a:rPr>
              <a:t>:</a:t>
            </a:r>
            <a:r>
              <a:rPr lang="en-US" baseline="0" dirty="0" smtClean="0">
                <a:solidFill>
                  <a:schemeClr val="bg1"/>
                </a:solidFill>
              </a:rPr>
              <a:t> risk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2552"/>
            <a:ext cx="9144000" cy="6732896"/>
          </a:xfrm>
          <a:prstGeom prst="rect">
            <a:avLst/>
          </a:prstGeom>
        </p:spPr>
      </p:pic>
      <p:sp>
        <p:nvSpPr>
          <p:cNvPr id="11" name="Rounded Rectangle 10"/>
          <p:cNvSpPr/>
          <p:nvPr/>
        </p:nvSpPr>
        <p:spPr>
          <a:xfrm>
            <a:off x="168159" y="4216400"/>
            <a:ext cx="8668537" cy="1761628"/>
          </a:xfrm>
          <a:prstGeom prst="roundRect">
            <a:avLst>
              <a:gd name="adj" fmla="val 7547"/>
            </a:avLst>
          </a:prstGeom>
          <a:solidFill>
            <a:schemeClr val="bg1"/>
          </a:solidFill>
          <a:ln w="571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sz="2000" b="1" dirty="0" smtClean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endParaRPr lang="en-US" sz="2000" dirty="0" smtClean="0">
              <a:solidFill>
                <a:srgbClr val="000000"/>
              </a:solidFill>
              <a:latin typeface="Arial"/>
              <a:cs typeface="Arial"/>
            </a:endParaRPr>
          </a:p>
          <a:p>
            <a:r>
              <a:rPr lang="en-US" sz="2000" b="1" i="1" dirty="0" smtClean="0">
                <a:solidFill>
                  <a:srgbClr val="BFBFBF"/>
                </a:solidFill>
                <a:latin typeface="Arial"/>
                <a:cs typeface="Arial"/>
              </a:rPr>
              <a:t>…</a:t>
            </a:r>
            <a:endParaRPr lang="en-GB" sz="2000" dirty="0">
              <a:solidFill>
                <a:srgbClr val="000000"/>
              </a:solidFill>
              <a:latin typeface="Arial"/>
              <a:cs typeface="Arial"/>
            </a:endParaRPr>
          </a:p>
          <a:p>
            <a:pPr marL="163630" indent="-163630">
              <a:buClr>
                <a:srgbClr val="FF0000"/>
              </a:buClr>
              <a:buFont typeface="Wingdings" charset="2"/>
              <a:buChar char="§"/>
            </a:pPr>
            <a:r>
              <a:rPr lang="en-US" sz="2000" b="1" i="1" dirty="0" smtClean="0">
                <a:solidFill>
                  <a:srgbClr val="000000"/>
                </a:solidFill>
                <a:latin typeface="Arial"/>
                <a:cs typeface="Arial"/>
              </a:rPr>
              <a:t>Attitude </a:t>
            </a:r>
            <a:r>
              <a:rPr lang="en-US" sz="2000" b="1" i="1" dirty="0">
                <a:solidFill>
                  <a:srgbClr val="000000"/>
                </a:solidFill>
                <a:latin typeface="Arial"/>
                <a:cs typeface="Arial"/>
              </a:rPr>
              <a:t>toward Risk:</a:t>
            </a:r>
            <a:r>
              <a:rPr lang="en-GB" sz="2000" b="1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sz="2000" dirty="0" smtClean="0">
                <a:solidFill>
                  <a:srgbClr val="000000"/>
                </a:solidFill>
                <a:latin typeface="Arial"/>
                <a:cs typeface="Arial"/>
              </a:rPr>
              <a:t>Abby </a:t>
            </a:r>
            <a:r>
              <a:rPr lang="en-US" sz="2000" dirty="0" smtClean="0">
                <a:solidFill>
                  <a:srgbClr val="FF0000"/>
                </a:solidFill>
                <a:latin typeface="Arial"/>
                <a:cs typeface="Arial"/>
              </a:rPr>
              <a:t>rarely </a:t>
            </a:r>
            <a:r>
              <a:rPr lang="en-US" sz="2000" dirty="0">
                <a:solidFill>
                  <a:srgbClr val="FF0000"/>
                </a:solidFill>
                <a:latin typeface="Arial"/>
                <a:cs typeface="Arial"/>
              </a:rPr>
              <a:t>has spare time</a:t>
            </a:r>
            <a:r>
              <a:rPr lang="en-US" sz="2000" dirty="0">
                <a:solidFill>
                  <a:srgbClr val="000000"/>
                </a:solidFill>
                <a:latin typeface="Arial"/>
                <a:cs typeface="Arial"/>
              </a:rPr>
              <a:t>. So she is</a:t>
            </a:r>
            <a:r>
              <a:rPr lang="en-US" sz="2000" dirty="0">
                <a:solidFill>
                  <a:srgbClr val="FF0000"/>
                </a:solidFill>
                <a:latin typeface="Arial"/>
                <a:cs typeface="Arial"/>
              </a:rPr>
              <a:t> risk averse about using unfamiliar technologies</a:t>
            </a:r>
            <a:r>
              <a:rPr lang="en-US" sz="2000" dirty="0">
                <a:solidFill>
                  <a:schemeClr val="tx1"/>
                </a:solidFill>
                <a:latin typeface="Arial"/>
                <a:cs typeface="Arial"/>
              </a:rPr>
              <a:t> that might need her to spend </a:t>
            </a:r>
            <a:r>
              <a:rPr lang="en-US" sz="2000" dirty="0">
                <a:solidFill>
                  <a:srgbClr val="FF0000"/>
                </a:solidFill>
                <a:latin typeface="Arial"/>
                <a:cs typeface="Arial"/>
              </a:rPr>
              <a:t>extra time</a:t>
            </a:r>
            <a:r>
              <a:rPr lang="en-US" sz="200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sz="2000" dirty="0" smtClean="0">
                <a:solidFill>
                  <a:srgbClr val="000000"/>
                </a:solidFill>
                <a:latin typeface="Arial"/>
                <a:cs typeface="Arial"/>
              </a:rPr>
              <a:t>on them…. </a:t>
            </a:r>
            <a:r>
              <a:rPr lang="en-GB" sz="2000" dirty="0" smtClean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endParaRPr lang="en-US" sz="2000" dirty="0">
              <a:solidFill>
                <a:srgbClr val="000000"/>
              </a:solidFill>
              <a:latin typeface="Arial"/>
              <a:cs typeface="Arial"/>
            </a:endParaRPr>
          </a:p>
          <a:p>
            <a:pPr marL="163630" indent="-163630">
              <a:buClr>
                <a:srgbClr val="FF0000"/>
              </a:buClr>
              <a:buFont typeface="Wingdings" charset="2"/>
              <a:buChar char="§"/>
            </a:pPr>
            <a:r>
              <a:rPr lang="en-US" sz="2000" b="1" i="1" dirty="0" smtClean="0">
                <a:solidFill>
                  <a:srgbClr val="BFBFBF"/>
                </a:solidFill>
                <a:latin typeface="Arial"/>
                <a:cs typeface="Arial"/>
              </a:rPr>
              <a:t>…</a:t>
            </a:r>
            <a:endParaRPr lang="en-GB" sz="2000" dirty="0">
              <a:solidFill>
                <a:srgbClr val="BFBFBF"/>
              </a:solidFill>
              <a:latin typeface="Arial"/>
              <a:cs typeface="Arial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064933" y="1947333"/>
            <a:ext cx="2692400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 smtClean="0">
                <a:ln w="12700">
                  <a:solidFill>
                    <a:srgbClr val="262626"/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Facet #2</a:t>
            </a:r>
            <a:endParaRPr lang="en-US" sz="5400" b="1" dirty="0">
              <a:ln w="12700">
                <a:solidFill>
                  <a:srgbClr val="262626"/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62466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10450" y="580907"/>
            <a:ext cx="1600200" cy="2028458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921666"/>
            <a:ext cx="9010650" cy="5029200"/>
          </a:xfrm>
        </p:spPr>
        <p:txBody>
          <a:bodyPr/>
          <a:lstStyle/>
          <a:p>
            <a:r>
              <a:rPr lang="en-US" dirty="0" smtClean="0"/>
              <a:t>SE has a lot to think about.</a:t>
            </a:r>
          </a:p>
          <a:p>
            <a:pPr lvl="1"/>
            <a:r>
              <a:rPr lang="en-US" dirty="0"/>
              <a:t>Automation-displaced, angry blue-collar workers.</a:t>
            </a:r>
          </a:p>
          <a:p>
            <a:pPr lvl="1"/>
            <a:r>
              <a:rPr lang="en-US" dirty="0" smtClean="0"/>
              <a:t>Social media </a:t>
            </a:r>
            <a:r>
              <a:rPr lang="en-US" dirty="0"/>
              <a:t>“of interest to you” bubble.</a:t>
            </a:r>
          </a:p>
          <a:p>
            <a:pPr lvl="1"/>
            <a:r>
              <a:rPr lang="en-US" dirty="0" smtClean="0"/>
              <a:t>“Impact of what SE causes isn’t my job”</a:t>
            </a:r>
          </a:p>
          <a:p>
            <a:pPr lvl="1"/>
            <a:r>
              <a:rPr lang="en-US" dirty="0" smtClean="0"/>
              <a:t>           Social debt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Q: How to pay it? A: Tech is power.</a:t>
            </a:r>
          </a:p>
          <a:p>
            <a:pPr lvl="1"/>
            <a:r>
              <a:rPr lang="en-US" dirty="0" smtClean="0"/>
              <a:t>There are some things </a:t>
            </a:r>
            <a:r>
              <a:rPr lang="en-US" u="sng" dirty="0" smtClean="0"/>
              <a:t>only</a:t>
            </a:r>
            <a:r>
              <a:rPr lang="en-US" dirty="0" smtClean="0"/>
              <a:t> SE can fix.  </a:t>
            </a:r>
          </a:p>
          <a:p>
            <a:pPr lvl="1"/>
            <a:r>
              <a:rPr lang="en-US" dirty="0" smtClean="0"/>
              <a:t>Here’s one of them.</a:t>
            </a:r>
          </a:p>
          <a:p>
            <a:pPr lvl="1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 week after the election:</a:t>
            </a:r>
            <a:br>
              <a:rPr lang="en-US" dirty="0" smtClean="0"/>
            </a:br>
            <a:r>
              <a:rPr lang="en-US" dirty="0" smtClean="0"/>
              <a:t>SE and Society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26827-AF95-2443-ADF0-A6D08EF5008C}" type="slidenum">
              <a:rPr lang="en-US" smtClean="0"/>
              <a:t>2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49180" y="4436266"/>
            <a:ext cx="2394820" cy="1485110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>
            <a:off x="895350" y="4074316"/>
            <a:ext cx="704850" cy="457200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57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0343" y="2481496"/>
            <a:ext cx="5829174" cy="40268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Risk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BDD26827-AF95-2443-ADF0-A6D08EF5008C}" type="slidenum">
              <a:rPr lang="en-US" smtClean="0"/>
              <a:pPr algn="ctr"/>
              <a:t>20</a:t>
            </a:fld>
            <a:endParaRPr lang="en-US"/>
          </a:p>
        </p:txBody>
      </p:sp>
      <p:pic>
        <p:nvPicPr>
          <p:cNvPr id="21" name="Picture 20" descr="shutterstock_87421496.jpg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6553199" y="1381045"/>
            <a:ext cx="1180353" cy="13792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" name="Picture 19" descr="shutterstock_216350146.jpg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84364" y="1108943"/>
            <a:ext cx="1156056" cy="1423602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5" name="Group 14"/>
          <p:cNvGrpSpPr>
            <a:grpSpLocks noChangeAspect="1"/>
          </p:cNvGrpSpPr>
          <p:nvPr/>
        </p:nvGrpSpPr>
        <p:grpSpPr>
          <a:xfrm flipH="1">
            <a:off x="3894265" y="1831992"/>
            <a:ext cx="1872761" cy="1294734"/>
            <a:chOff x="6403069" y="108462"/>
            <a:chExt cx="3049898" cy="2017797"/>
          </a:xfrm>
        </p:grpSpPr>
        <p:pic>
          <p:nvPicPr>
            <p:cNvPr id="16" name="Picture 15" descr="Patrick.jpg"/>
            <p:cNvPicPr>
              <a:picLocks noChangeAspect="1"/>
            </p:cNvPicPr>
            <p:nvPr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403069" y="108462"/>
              <a:ext cx="1661226" cy="200933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7" name="Picture 16" descr="Patricia.jpg"/>
            <p:cNvPicPr>
              <a:picLocks noChangeAspect="1"/>
            </p:cNvPicPr>
            <p:nvPr/>
          </p:nvPicPr>
          <p:blipFill rotWithShape="1"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857097" y="108464"/>
              <a:ext cx="1595870" cy="201779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cxnSp>
        <p:nvCxnSpPr>
          <p:cNvPr id="24" name="Straight Connector 23"/>
          <p:cNvCxnSpPr/>
          <p:nvPr/>
        </p:nvCxnSpPr>
        <p:spPr>
          <a:xfrm flipV="1">
            <a:off x="3071004" y="2727253"/>
            <a:ext cx="3482195" cy="1089302"/>
          </a:xfrm>
          <a:prstGeom prst="line">
            <a:avLst/>
          </a:prstGeom>
          <a:ln w="50800">
            <a:solidFill>
              <a:srgbClr val="EE81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/>
          <p:cNvGrpSpPr/>
          <p:nvPr/>
        </p:nvGrpSpPr>
        <p:grpSpPr>
          <a:xfrm>
            <a:off x="2046813" y="3606796"/>
            <a:ext cx="5268388" cy="2267712"/>
            <a:chOff x="2233957" y="3881611"/>
            <a:chExt cx="4717689" cy="1992280"/>
          </a:xfrm>
        </p:grpSpPr>
        <p:sp>
          <p:nvSpPr>
            <p:cNvPr id="8" name="Rectangle 7"/>
            <p:cNvSpPr/>
            <p:nvPr/>
          </p:nvSpPr>
          <p:spPr>
            <a:xfrm>
              <a:off x="2233957" y="4131982"/>
              <a:ext cx="1237491" cy="1735212"/>
            </a:xfrm>
            <a:prstGeom prst="rect">
              <a:avLst/>
            </a:prstGeom>
            <a:solidFill>
              <a:srgbClr val="7030A0">
                <a:alpha val="25000"/>
              </a:srgb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3989932" y="4040618"/>
              <a:ext cx="1215537" cy="1828799"/>
            </a:xfrm>
            <a:prstGeom prst="rect">
              <a:avLst/>
            </a:prstGeom>
            <a:solidFill>
              <a:srgbClr val="7030A0">
                <a:alpha val="25000"/>
              </a:srgb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5714155" y="3881611"/>
              <a:ext cx="1237491" cy="1992280"/>
            </a:xfrm>
            <a:prstGeom prst="rect">
              <a:avLst/>
            </a:prstGeom>
            <a:solidFill>
              <a:srgbClr val="7030A0">
                <a:alpha val="25000"/>
              </a:srgb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3" name="Straight Connector 12"/>
          <p:cNvCxnSpPr/>
          <p:nvPr/>
        </p:nvCxnSpPr>
        <p:spPr>
          <a:xfrm flipH="1">
            <a:off x="3761117" y="1242204"/>
            <a:ext cx="1597" cy="511414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8" name="Group 37"/>
          <p:cNvGrpSpPr/>
          <p:nvPr/>
        </p:nvGrpSpPr>
        <p:grpSpPr>
          <a:xfrm>
            <a:off x="2520457" y="2434046"/>
            <a:ext cx="3666984" cy="1162915"/>
            <a:chOff x="2470418" y="2871420"/>
            <a:chExt cx="3666984" cy="1162915"/>
          </a:xfrm>
        </p:grpSpPr>
        <p:cxnSp>
          <p:nvCxnSpPr>
            <p:cNvPr id="30" name="Straight Connector 29"/>
            <p:cNvCxnSpPr/>
            <p:nvPr/>
          </p:nvCxnSpPr>
          <p:spPr>
            <a:xfrm>
              <a:off x="2470418" y="2871420"/>
              <a:ext cx="1916439" cy="1162915"/>
            </a:xfrm>
            <a:prstGeom prst="line">
              <a:avLst/>
            </a:prstGeom>
            <a:ln w="508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flipV="1">
              <a:off x="4364646" y="3916090"/>
              <a:ext cx="1772756" cy="116250"/>
            </a:xfrm>
            <a:prstGeom prst="line">
              <a:avLst/>
            </a:prstGeom>
            <a:ln w="508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9812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61579" y="5578089"/>
            <a:ext cx="1270686" cy="1279911"/>
          </a:xfrm>
          <a:prstGeom prst="rect">
            <a:avLst/>
          </a:prstGeom>
        </p:spPr>
      </p:pic>
      <p:sp>
        <p:nvSpPr>
          <p:cNvPr id="89092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457200" y="1989659"/>
            <a:ext cx="8229600" cy="4525963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dirty="0" smtClean="0">
                <a:ea typeface="ＭＳ Ｐゴシック" pitchFamily="-97" charset="-128"/>
              </a:rPr>
              <a:t>F’s statistically more risk-averse than M </a:t>
            </a:r>
            <a:r>
              <a:rPr lang="en-US" sz="1800" dirty="0" smtClean="0">
                <a:ea typeface="ＭＳ Ｐゴシック" pitchFamily="-97" charset="-128"/>
              </a:rPr>
              <a:t>[Weber]</a:t>
            </a:r>
            <a:r>
              <a:rPr lang="en-US" dirty="0" smtClean="0">
                <a:ea typeface="ＭＳ Ｐゴシック" pitchFamily="-97" charset="-128"/>
              </a:rPr>
              <a:t>.</a:t>
            </a:r>
          </a:p>
          <a:p>
            <a:pPr eaLnBrk="1" hangingPunct="1">
              <a:lnSpc>
                <a:spcPct val="90000"/>
              </a:lnSpc>
            </a:pPr>
            <a:r>
              <a:rPr lang="en-US" dirty="0" smtClean="0">
                <a:ea typeface="ＭＳ Ｐゴシック" pitchFamily="-97" charset="-128"/>
              </a:rPr>
              <a:t>F’s: statistically lower self-efficacy 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 smtClean="0">
                <a:ea typeface="ＭＳ Ｐゴシック" pitchFamily="-97" charset="-128"/>
              </a:rPr>
              <a:t>F’s self-efficacy </a:t>
            </a:r>
            <a:r>
              <a:rPr lang="en-US" dirty="0" smtClean="0">
                <a:ea typeface="ＭＳ Ｐゴシック" pitchFamily="-97" charset="-128"/>
                <a:sym typeface="Symbol" pitchFamily="-97" charset="2"/>
              </a:rPr>
              <a:t>-&gt;</a:t>
            </a:r>
            <a:r>
              <a:rPr lang="en-US" dirty="0" smtClean="0">
                <a:ea typeface="ＭＳ Ｐゴシック" pitchFamily="-97" charset="-128"/>
              </a:rPr>
              <a:t> feature usage (but not M).</a:t>
            </a:r>
          </a:p>
          <a:p>
            <a:pPr eaLnBrk="1" hangingPunct="1">
              <a:lnSpc>
                <a:spcPct val="90000"/>
              </a:lnSpc>
            </a:pPr>
            <a:r>
              <a:rPr lang="en-US" dirty="0" smtClean="0">
                <a:ea typeface="ＭＳ Ｐゴシック" pitchFamily="-97" charset="-128"/>
              </a:rPr>
              <a:t>F less likely to accept features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 smtClean="0">
                <a:ea typeface="ＭＳ Ｐゴシック" pitchFamily="-97" charset="-128"/>
              </a:rPr>
              <a:t>Opinion: too long to learn (RISK)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 smtClean="0">
                <a:ea typeface="ＭＳ Ｐゴシック" pitchFamily="-97" charset="-128"/>
              </a:rPr>
              <a:t>But: no difference in learning!</a:t>
            </a:r>
          </a:p>
          <a:p>
            <a:pPr eaLnBrk="1" hangingPunct="1">
              <a:lnSpc>
                <a:spcPct val="90000"/>
              </a:lnSpc>
            </a:pPr>
            <a:r>
              <a:rPr lang="en-US" dirty="0" smtClean="0">
                <a:ea typeface="ＭＳ Ｐゴシック" pitchFamily="-97" charset="-128"/>
              </a:rPr>
              <a:t>Using features safest!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 smtClean="0">
                <a:ea typeface="ＭＳ Ｐゴシック" pitchFamily="-97" charset="-128"/>
              </a:rPr>
              <a:t>Formula edits = </a:t>
            </a:r>
            <a:r>
              <a:rPr lang="en-US" u="sng" dirty="0" smtClean="0">
                <a:ea typeface="ＭＳ Ｐゴシック" pitchFamily="-97" charset="-128"/>
              </a:rPr>
              <a:t>only</a:t>
            </a:r>
            <a:r>
              <a:rPr lang="en-US" dirty="0" smtClean="0">
                <a:ea typeface="ＭＳ Ｐゴシック" pitchFamily="-97" charset="-128"/>
              </a:rPr>
              <a:t> way to add new bugs</a:t>
            </a:r>
          </a:p>
          <a:p>
            <a:pPr lvl="2">
              <a:lnSpc>
                <a:spcPct val="90000"/>
              </a:lnSpc>
            </a:pPr>
            <a:r>
              <a:rPr lang="en-US" dirty="0" smtClean="0">
                <a:ea typeface="ＭＳ Ｐゴシック" pitchFamily="-97" charset="-128"/>
              </a:rPr>
              <a:t>so laws of probability -&gt; add bugs.</a:t>
            </a:r>
          </a:p>
        </p:txBody>
      </p:sp>
      <p:sp>
        <p:nvSpPr>
          <p:cNvPr id="8909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a typeface="ＭＳ Ｐゴシック" pitchFamily="-97" charset="-128"/>
              </a:rPr>
              <a:t>F: Risk Aversion + Low SE </a:t>
            </a:r>
            <a:r>
              <a:rPr lang="en-US" dirty="0" smtClean="0">
                <a:ea typeface="ＭＳ Ｐゴシック" pitchFamily="-97" charset="-128"/>
                <a:sym typeface="Symbol" pitchFamily="-97" charset="2"/>
              </a:rPr>
              <a:t>-&gt;</a:t>
            </a:r>
            <a:br>
              <a:rPr lang="en-US" dirty="0" smtClean="0">
                <a:ea typeface="ＭＳ Ｐゴシック" pitchFamily="-97" charset="-128"/>
                <a:sym typeface="Symbol" pitchFamily="-97" charset="2"/>
              </a:rPr>
            </a:br>
            <a:r>
              <a:rPr lang="en-US" dirty="0" smtClean="0">
                <a:ea typeface="ＭＳ Ｐゴシック" pitchFamily="-97" charset="-128"/>
              </a:rPr>
              <a:t>A self-fulfilling </a:t>
            </a:r>
            <a:r>
              <a:rPr lang="en-US" dirty="0">
                <a:ea typeface="ＭＳ Ｐゴシック" pitchFamily="-97" charset="-128"/>
              </a:rPr>
              <a:t>prophecy </a:t>
            </a:r>
            <a:endParaRPr lang="en-US" sz="1800" dirty="0" smtClean="0">
              <a:ea typeface="ＭＳ Ｐゴシック" pitchFamily="-97" charset="-128"/>
            </a:endParaRPr>
          </a:p>
        </p:txBody>
      </p:sp>
      <p:pic>
        <p:nvPicPr>
          <p:cNvPr id="5" name="Picture 4" descr="shutterstock_87421496.jpg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8104804" y="2500640"/>
            <a:ext cx="784847" cy="917082"/>
          </a:xfrm>
          <a:prstGeom prst="rect">
            <a:avLst/>
          </a:prstGeom>
        </p:spPr>
      </p:pic>
      <p:grpSp>
        <p:nvGrpSpPr>
          <p:cNvPr id="6" name="Group 5"/>
          <p:cNvGrpSpPr>
            <a:grpSpLocks noChangeAspect="1"/>
          </p:cNvGrpSpPr>
          <p:nvPr/>
        </p:nvGrpSpPr>
        <p:grpSpPr>
          <a:xfrm flipH="1">
            <a:off x="7317898" y="4020664"/>
            <a:ext cx="1368902" cy="953028"/>
            <a:chOff x="6424312" y="108464"/>
            <a:chExt cx="3028655" cy="2017795"/>
          </a:xfrm>
        </p:grpSpPr>
        <p:pic>
          <p:nvPicPr>
            <p:cNvPr id="7" name="Picture 6" descr="Patrick.jpg"/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424312" y="108464"/>
              <a:ext cx="1639981" cy="1983637"/>
            </a:xfrm>
            <a:prstGeom prst="rect">
              <a:avLst/>
            </a:prstGeom>
          </p:spPr>
        </p:pic>
        <p:pic>
          <p:nvPicPr>
            <p:cNvPr id="8" name="Picture 7" descr="Patricia.jpg"/>
            <p:cNvPicPr>
              <a:picLocks noChangeAspect="1"/>
            </p:cNvPicPr>
            <p:nvPr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857097" y="108464"/>
              <a:ext cx="1595870" cy="2017795"/>
            </a:xfrm>
            <a:prstGeom prst="rect">
              <a:avLst/>
            </a:prstGeom>
          </p:spPr>
        </p:pic>
      </p:grpSp>
      <p:pic>
        <p:nvPicPr>
          <p:cNvPr id="9" name="Picture 8" descr="shutterstock_87421496.jpg"/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6533050" y="4020664"/>
            <a:ext cx="821678" cy="960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663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Abby: tinkering/ways of learning tech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552"/>
            <a:ext cx="9144000" cy="6732896"/>
          </a:xfrm>
          <a:prstGeom prst="rect">
            <a:avLst/>
          </a:prstGeom>
        </p:spPr>
      </p:pic>
      <p:sp>
        <p:nvSpPr>
          <p:cNvPr id="17" name="Rounded Rectangle 16"/>
          <p:cNvSpPr/>
          <p:nvPr/>
        </p:nvSpPr>
        <p:spPr>
          <a:xfrm>
            <a:off x="103730" y="3810000"/>
            <a:ext cx="8887868" cy="2819400"/>
          </a:xfrm>
          <a:prstGeom prst="roundRect">
            <a:avLst>
              <a:gd name="adj" fmla="val 7547"/>
            </a:avLst>
          </a:prstGeom>
          <a:solidFill>
            <a:schemeClr val="bg1"/>
          </a:solidFill>
          <a:ln w="571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000" dirty="0" smtClean="0">
                <a:solidFill>
                  <a:srgbClr val="000000"/>
                </a:solidFill>
                <a:latin typeface="Arial"/>
                <a:cs typeface="Arial"/>
              </a:rPr>
              <a:t>… </a:t>
            </a:r>
            <a:endParaRPr lang="en-GB" sz="2000" dirty="0">
              <a:solidFill>
                <a:srgbClr val="000000"/>
              </a:solidFill>
              <a:latin typeface="Arial"/>
              <a:cs typeface="Arial"/>
            </a:endParaRPr>
          </a:p>
          <a:p>
            <a:pPr marL="163630" indent="-163630">
              <a:buClr>
                <a:srgbClr val="FF0000"/>
              </a:buClr>
              <a:buFont typeface="Wingdings" charset="2"/>
              <a:buChar char="§"/>
            </a:pPr>
            <a:r>
              <a:rPr lang="en-GB" sz="2000" b="1" i="1" dirty="0" smtClean="0">
                <a:solidFill>
                  <a:srgbClr val="BFBFBF"/>
                </a:solidFill>
                <a:latin typeface="Arial"/>
                <a:cs typeface="Arial"/>
              </a:rPr>
              <a:t>…</a:t>
            </a:r>
            <a:r>
              <a:rPr lang="en-US" sz="2000" dirty="0" smtClean="0">
                <a:solidFill>
                  <a:srgbClr val="BFBFBF"/>
                </a:solidFill>
                <a:latin typeface="Arial"/>
                <a:cs typeface="Arial"/>
              </a:rPr>
              <a:t>.</a:t>
            </a:r>
            <a:r>
              <a:rPr lang="en-GB" sz="2000" dirty="0" smtClean="0">
                <a:solidFill>
                  <a:srgbClr val="BFBFBF"/>
                </a:solidFill>
                <a:latin typeface="Arial"/>
                <a:cs typeface="Arial"/>
              </a:rPr>
              <a:t> </a:t>
            </a:r>
            <a:endParaRPr lang="en-US" sz="2000" dirty="0">
              <a:solidFill>
                <a:srgbClr val="BFBFBF"/>
              </a:solidFill>
              <a:latin typeface="Arial"/>
              <a:cs typeface="Arial"/>
            </a:endParaRPr>
          </a:p>
          <a:p>
            <a:pPr marL="163630" indent="-163630">
              <a:buClr>
                <a:srgbClr val="FF0000"/>
              </a:buClr>
              <a:buFont typeface="Wingdings" charset="2"/>
              <a:buChar char="§"/>
            </a:pPr>
            <a:r>
              <a:rPr lang="en-US" sz="2000" b="1" i="1" dirty="0">
                <a:solidFill>
                  <a:srgbClr val="000000"/>
                </a:solidFill>
                <a:latin typeface="Arial"/>
                <a:cs typeface="Arial"/>
              </a:rPr>
              <a:t>Learning: by Process vs. by </a:t>
            </a:r>
            <a:r>
              <a:rPr lang="en-US" sz="2000" b="1" i="1" dirty="0" smtClean="0">
                <a:solidFill>
                  <a:srgbClr val="000000"/>
                </a:solidFill>
                <a:latin typeface="Arial"/>
                <a:cs typeface="Arial"/>
              </a:rPr>
              <a:t>Tinkering</a:t>
            </a:r>
            <a:r>
              <a:rPr lang="en-US" sz="2000" b="1" dirty="0" smtClean="0">
                <a:solidFill>
                  <a:srgbClr val="000000"/>
                </a:solidFill>
                <a:latin typeface="Arial"/>
                <a:cs typeface="Arial"/>
              </a:rPr>
              <a:t>:</a:t>
            </a:r>
            <a:r>
              <a:rPr lang="en-US" sz="2000" dirty="0">
                <a:solidFill>
                  <a:srgbClr val="000000"/>
                </a:solidFill>
                <a:latin typeface="Arial"/>
                <a:cs typeface="Arial"/>
              </a:rPr>
              <a:t> Abby leans toward </a:t>
            </a:r>
            <a:r>
              <a:rPr lang="en-US" sz="2000" dirty="0">
                <a:solidFill>
                  <a:srgbClr val="FF0000"/>
                </a:solidFill>
                <a:latin typeface="Arial"/>
                <a:cs typeface="Arial"/>
              </a:rPr>
              <a:t>process-oriented learning</a:t>
            </a:r>
            <a:r>
              <a:rPr lang="en-US" sz="2000" dirty="0">
                <a:solidFill>
                  <a:schemeClr val="tx1"/>
                </a:solidFill>
                <a:latin typeface="Arial"/>
                <a:cs typeface="Arial"/>
              </a:rPr>
              <a:t>, </a:t>
            </a:r>
            <a:r>
              <a:rPr lang="en-US" sz="2000" dirty="0" smtClean="0">
                <a:solidFill>
                  <a:schemeClr val="tx1"/>
                </a:solidFill>
                <a:latin typeface="Arial"/>
                <a:cs typeface="Arial"/>
              </a:rPr>
              <a:t>e.g. ... step-by-step </a:t>
            </a:r>
            <a:r>
              <a:rPr lang="en-US" sz="2000" dirty="0">
                <a:solidFill>
                  <a:schemeClr val="tx1"/>
                </a:solidFill>
                <a:latin typeface="Arial"/>
                <a:cs typeface="Arial"/>
              </a:rPr>
              <a:t>processes, </a:t>
            </a:r>
            <a:r>
              <a:rPr lang="is-IS" sz="2000" dirty="0" smtClean="0">
                <a:solidFill>
                  <a:schemeClr val="tx1"/>
                </a:solidFill>
                <a:latin typeface="Arial"/>
                <a:cs typeface="Arial"/>
              </a:rPr>
              <a:t>… </a:t>
            </a:r>
            <a:r>
              <a:rPr lang="en-US" sz="2000" dirty="0" smtClean="0">
                <a:solidFill>
                  <a:schemeClr val="tx1"/>
                </a:solidFill>
                <a:latin typeface="Arial"/>
                <a:cs typeface="Arial"/>
              </a:rPr>
              <a:t>how-to </a:t>
            </a:r>
            <a:r>
              <a:rPr lang="en-US" sz="2000" dirty="0">
                <a:solidFill>
                  <a:schemeClr val="tx1"/>
                </a:solidFill>
                <a:latin typeface="Arial"/>
                <a:cs typeface="Arial"/>
              </a:rPr>
              <a:t>videos, etc</a:t>
            </a:r>
            <a:r>
              <a:rPr lang="en-US" sz="2000" dirty="0">
                <a:solidFill>
                  <a:srgbClr val="000000"/>
                </a:solidFill>
                <a:latin typeface="Arial"/>
                <a:cs typeface="Arial"/>
              </a:rPr>
              <a:t>. She</a:t>
            </a:r>
            <a:r>
              <a:rPr lang="en-US" sz="2000" dirty="0">
                <a:solidFill>
                  <a:srgbClr val="FF0000"/>
                </a:solidFill>
                <a:latin typeface="Arial"/>
                <a:cs typeface="Arial"/>
              </a:rPr>
              <a:t> doesn't particularly like learning by tinkering with </a:t>
            </a:r>
            <a:r>
              <a:rPr lang="en-US" sz="2000" dirty="0" smtClean="0">
                <a:solidFill>
                  <a:srgbClr val="FF0000"/>
                </a:solidFill>
                <a:latin typeface="Arial"/>
                <a:cs typeface="Arial"/>
              </a:rPr>
              <a:t>software</a:t>
            </a:r>
            <a:r>
              <a:rPr lang="en-US" sz="2000" dirty="0" smtClean="0">
                <a:solidFill>
                  <a:srgbClr val="000000"/>
                </a:solidFill>
                <a:latin typeface="Arial"/>
                <a:cs typeface="Arial"/>
              </a:rPr>
              <a:t>. </a:t>
            </a:r>
            <a:r>
              <a:rPr lang="en-US" sz="2000" dirty="0" smtClean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endParaRPr lang="en-GB" sz="20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064933" y="1947333"/>
            <a:ext cx="2692400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 smtClean="0">
                <a:ln w="12700">
                  <a:solidFill>
                    <a:srgbClr val="262626"/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Facet #3</a:t>
            </a:r>
            <a:endParaRPr lang="en-US" sz="5400" b="1" dirty="0">
              <a:ln w="12700">
                <a:solidFill>
                  <a:srgbClr val="262626"/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26827-AF95-2443-ADF0-A6D08EF5008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807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Tech Learning: by Tinkering?</a:t>
            </a:r>
            <a:r>
              <a:rPr lang="en-US" sz="1800" dirty="0" smtClean="0"/>
              <a:t> </a:t>
            </a:r>
            <a:br>
              <a:rPr lang="en-US" sz="1800" dirty="0" smtClean="0"/>
            </a:br>
            <a:r>
              <a:rPr lang="en-US" sz="1800" dirty="0" smtClean="0"/>
              <a:t>[Beckwith, Burnett]</a:t>
            </a:r>
            <a:endParaRPr lang="en-US" sz="18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199" y="1600200"/>
            <a:ext cx="5286046" cy="4525963"/>
          </a:xfrm>
        </p:spPr>
        <p:txBody>
          <a:bodyPr/>
          <a:lstStyle/>
          <a:p>
            <a:r>
              <a:rPr lang="en-US" dirty="0" smtClean="0"/>
              <a:t>Females’ tinkering to learn:</a:t>
            </a:r>
          </a:p>
          <a:p>
            <a:pPr lvl="2"/>
            <a:r>
              <a:rPr lang="en-US" dirty="0" smtClean="0"/>
              <a:t>Tinkered less.</a:t>
            </a:r>
          </a:p>
          <a:p>
            <a:pPr lvl="2"/>
            <a:r>
              <a:rPr lang="en-US" dirty="0" smtClean="0"/>
              <a:t>Prefer other ways of learning tech.</a:t>
            </a:r>
          </a:p>
          <a:p>
            <a:pPr>
              <a:lnSpc>
                <a:spcPct val="90000"/>
              </a:lnSpc>
            </a:pPr>
            <a:endParaRPr lang="en-US" dirty="0" smtClean="0">
              <a:ea typeface="ＭＳ Ｐゴシック" pitchFamily="-97" charset="-128"/>
            </a:endParaRPr>
          </a:p>
          <a:p>
            <a:pPr>
              <a:lnSpc>
                <a:spcPct val="90000"/>
              </a:lnSpc>
            </a:pPr>
            <a:r>
              <a:rPr lang="en-US" dirty="0" smtClean="0">
                <a:ea typeface="ＭＳ Ｐゴシック" pitchFamily="-97" charset="-128"/>
              </a:rPr>
              <a:t>Tinkering “</a:t>
            </a:r>
            <a:r>
              <a:rPr lang="en-US" dirty="0" err="1" smtClean="0">
                <a:ea typeface="ＭＳ Ｐゴシック" pitchFamily="-97" charset="-128"/>
              </a:rPr>
              <a:t>pausefully</a:t>
            </a:r>
            <a:r>
              <a:rPr lang="en-US" dirty="0" smtClean="0">
                <a:ea typeface="ＭＳ Ｐゴシック" pitchFamily="-97" charset="-128"/>
              </a:rPr>
              <a:t>”</a:t>
            </a:r>
          </a:p>
          <a:p>
            <a:pPr lvl="2">
              <a:lnSpc>
                <a:spcPct val="90000"/>
              </a:lnSpc>
            </a:pPr>
            <a:r>
              <a:rPr lang="en-US" dirty="0"/>
              <a:t>But when </a:t>
            </a:r>
            <a:r>
              <a:rPr lang="en-US" dirty="0" smtClean="0"/>
              <a:t>F did tinker, was </a:t>
            </a:r>
            <a:r>
              <a:rPr lang="en-US" dirty="0"/>
              <a:t>“</a:t>
            </a:r>
            <a:r>
              <a:rPr lang="en-US" dirty="0" err="1" smtClean="0"/>
              <a:t>pauseful</a:t>
            </a:r>
            <a:r>
              <a:rPr lang="en-US" dirty="0" smtClean="0"/>
              <a:t>”</a:t>
            </a:r>
            <a:r>
              <a:rPr lang="en-US" dirty="0"/>
              <a:t>.</a:t>
            </a:r>
          </a:p>
          <a:p>
            <a:pPr lvl="2">
              <a:lnSpc>
                <a:spcPct val="90000"/>
              </a:lnSpc>
            </a:pPr>
            <a:r>
              <a:rPr lang="en-US" dirty="0" smtClean="0">
                <a:ea typeface="ＭＳ Ｐゴシック" pitchFamily="-97" charset="-128"/>
              </a:rPr>
              <a:t>Education literature: pauses improve critical thinking</a:t>
            </a:r>
          </a:p>
          <a:p>
            <a:pPr lvl="2">
              <a:lnSpc>
                <a:spcPct val="90000"/>
              </a:lnSpc>
            </a:pPr>
            <a:r>
              <a:rPr lang="en-US" dirty="0" smtClean="0">
                <a:ea typeface="ＭＳ Ｐゴシック" pitchFamily="-97" charset="-128"/>
              </a:rPr>
              <a:t>Our results: pauses predictive of …</a:t>
            </a:r>
          </a:p>
          <a:p>
            <a:pPr lvl="3">
              <a:lnSpc>
                <a:spcPct val="90000"/>
              </a:lnSpc>
            </a:pPr>
            <a:r>
              <a:rPr lang="en-US" dirty="0" smtClean="0">
                <a:ea typeface="ＭＳ Ｐゴシック" pitchFamily="-97" charset="-128"/>
              </a:rPr>
              <a:t>Understanding</a:t>
            </a:r>
          </a:p>
          <a:p>
            <a:pPr lvl="3">
              <a:lnSpc>
                <a:spcPct val="90000"/>
              </a:lnSpc>
            </a:pPr>
            <a:r>
              <a:rPr lang="en-US" dirty="0" smtClean="0">
                <a:ea typeface="ＭＳ Ｐゴシック" pitchFamily="-97" charset="-128"/>
              </a:rPr>
              <a:t>Effective use of these features</a:t>
            </a:r>
            <a:endParaRPr lang="en-US" dirty="0" smtClean="0"/>
          </a:p>
        </p:txBody>
      </p:sp>
      <p:sp>
        <p:nvSpPr>
          <p:cNvPr id="12" name="Content Placeholder 11"/>
          <p:cNvSpPr>
            <a:spLocks noGrp="1"/>
          </p:cNvSpPr>
          <p:nvPr>
            <p:ph sz="half" idx="2"/>
          </p:nvPr>
        </p:nvSpPr>
        <p:spPr>
          <a:xfrm>
            <a:off x="4648200" y="1619952"/>
            <a:ext cx="4495800" cy="4525963"/>
          </a:xfrm>
        </p:spPr>
        <p:txBody>
          <a:bodyPr/>
          <a:lstStyle/>
          <a:p>
            <a:pPr lvl="1"/>
            <a:r>
              <a:rPr lang="en-US" dirty="0" smtClean="0"/>
              <a:t>Males:</a:t>
            </a:r>
          </a:p>
          <a:p>
            <a:pPr lvl="2"/>
            <a:r>
              <a:rPr lang="en-US" dirty="0" smtClean="0"/>
              <a:t>Tinkered more.</a:t>
            </a:r>
          </a:p>
          <a:p>
            <a:pPr lvl="2"/>
            <a:r>
              <a:rPr lang="en-US" dirty="0" smtClean="0"/>
              <a:t>Sometimes </a:t>
            </a:r>
            <a:r>
              <a:rPr lang="en-US" dirty="0" err="1" smtClean="0"/>
              <a:t>pauseful</a:t>
            </a:r>
            <a:r>
              <a:rPr lang="en-US" dirty="0" smtClean="0"/>
              <a:t> too…</a:t>
            </a:r>
          </a:p>
          <a:p>
            <a:pPr lvl="2"/>
            <a:r>
              <a:rPr lang="en-US" dirty="0" smtClean="0"/>
              <a:t>but sometimes went crazy.</a:t>
            </a:r>
          </a:p>
          <a:p>
            <a:pPr lvl="3"/>
            <a:r>
              <a:rPr lang="en-US" dirty="0" smtClean="0"/>
              <a:t>When went crazy, it hurt.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5987579" y="4094326"/>
            <a:ext cx="2482097" cy="2262024"/>
            <a:chOff x="5888946" y="4131733"/>
            <a:chExt cx="2482097" cy="2262024"/>
          </a:xfrm>
        </p:grpSpPr>
        <p:grpSp>
          <p:nvGrpSpPr>
            <p:cNvPr id="15" name="Group 14"/>
            <p:cNvGrpSpPr/>
            <p:nvPr/>
          </p:nvGrpSpPr>
          <p:grpSpPr>
            <a:xfrm>
              <a:off x="5888946" y="5915159"/>
              <a:ext cx="2482097" cy="478598"/>
              <a:chOff x="5888946" y="5915159"/>
              <a:chExt cx="2482097" cy="478598"/>
            </a:xfrm>
          </p:grpSpPr>
          <p:sp>
            <p:nvSpPr>
              <p:cNvPr id="13" name="TextBox 12"/>
              <p:cNvSpPr txBox="1"/>
              <p:nvPr/>
            </p:nvSpPr>
            <p:spPr>
              <a:xfrm>
                <a:off x="5888946" y="5915159"/>
                <a:ext cx="103606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Females</a:t>
                </a:r>
                <a:endParaRPr lang="en-US" dirty="0"/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6925015" y="5932092"/>
                <a:ext cx="144602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Males</a:t>
                </a:r>
                <a:endParaRPr lang="en-US" dirty="0"/>
              </a:p>
            </p:txBody>
          </p:sp>
        </p:grpSp>
        <p:grpSp>
          <p:nvGrpSpPr>
            <p:cNvPr id="8" name="Group 7"/>
            <p:cNvGrpSpPr/>
            <p:nvPr/>
          </p:nvGrpSpPr>
          <p:grpSpPr>
            <a:xfrm>
              <a:off x="6255875" y="4131733"/>
              <a:ext cx="1219200" cy="1779883"/>
              <a:chOff x="6255875" y="4131733"/>
              <a:chExt cx="1219200" cy="1779883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 rotWithShape="1"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25846" t="30626" r="39372" b="7085"/>
              <a:stretch/>
            </p:blipFill>
            <p:spPr>
              <a:xfrm>
                <a:off x="6255875" y="4131733"/>
                <a:ext cx="1219200" cy="1779883"/>
              </a:xfrm>
              <a:prstGeom prst="rect">
                <a:avLst/>
              </a:prstGeom>
            </p:spPr>
          </p:pic>
          <p:sp>
            <p:nvSpPr>
              <p:cNvPr id="5" name="Rectangle 4"/>
              <p:cNvSpPr/>
              <p:nvPr/>
            </p:nvSpPr>
            <p:spPr>
              <a:xfrm>
                <a:off x="6485466" y="5187217"/>
                <a:ext cx="270934" cy="649224"/>
              </a:xfrm>
              <a:prstGeom prst="rect">
                <a:avLst/>
              </a:prstGeom>
              <a:solidFill>
                <a:srgbClr val="FF008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22" name="Picture 21" descr="shutterstock_87421496.jpg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1689" y="2208603"/>
            <a:ext cx="636996" cy="788598"/>
          </a:xfrm>
          <a:prstGeom prst="rect">
            <a:avLst/>
          </a:prstGeom>
        </p:spPr>
      </p:pic>
      <p:pic>
        <p:nvPicPr>
          <p:cNvPr id="25" name="Picture 24" descr="Patricia.jpg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161689" y="3904243"/>
            <a:ext cx="776899" cy="1026480"/>
          </a:xfrm>
          <a:prstGeom prst="rect">
            <a:avLst/>
          </a:prstGeom>
        </p:spPr>
      </p:pic>
      <p:pic>
        <p:nvPicPr>
          <p:cNvPr id="26" name="Picture 25" descr="Patrick.jpg"/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7719313" y="1417637"/>
            <a:ext cx="798373" cy="1009103"/>
          </a:xfrm>
          <a:prstGeom prst="rect">
            <a:avLst/>
          </a:prstGeom>
        </p:spPr>
      </p:pic>
      <p:pic>
        <p:nvPicPr>
          <p:cNvPr id="27" name="Picture 26" descr="shutterstock_216350146.jpg"/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85828" y="4314409"/>
            <a:ext cx="1000972" cy="1232627"/>
          </a:xfrm>
          <a:prstGeom prst="rect">
            <a:avLst/>
          </a:prstGeom>
        </p:spPr>
      </p:pic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26827-AF95-2443-ADF0-A6D08EF5008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2076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-4.07407E-6 L -0.29063 0.23727 " pathEditMode="relative" rAng="0" ptsTypes="AA">
                                      <p:cBhvr>
                                        <p:cTn id="3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531" y="11852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-1.48148E-6 L 0.45538 -0.12616 " pathEditMode="relative" rAng="0" ptsTypes="AA">
                                      <p:cBhvr>
                                        <p:cTn id="3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760" y="-63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2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 err="1" smtClean="0">
                <a:solidFill>
                  <a:schemeClr val="bg1"/>
                </a:solidFill>
              </a:rPr>
              <a:t>abby</a:t>
            </a:r>
            <a:r>
              <a:rPr lang="en-US" dirty="0" smtClean="0">
                <a:solidFill>
                  <a:schemeClr val="bg1"/>
                </a:solidFill>
              </a:rPr>
              <a:t>: info processing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2552"/>
            <a:ext cx="9144000" cy="6732896"/>
          </a:xfrm>
          <a:prstGeom prst="rect">
            <a:avLst/>
          </a:prstGeom>
        </p:spPr>
      </p:pic>
      <p:sp>
        <p:nvSpPr>
          <p:cNvPr id="11" name="Rounded Rectangle 10"/>
          <p:cNvSpPr/>
          <p:nvPr/>
        </p:nvSpPr>
        <p:spPr>
          <a:xfrm>
            <a:off x="168159" y="2549329"/>
            <a:ext cx="8874239" cy="2068179"/>
          </a:xfrm>
          <a:prstGeom prst="roundRect">
            <a:avLst/>
          </a:prstGeom>
          <a:solidFill>
            <a:schemeClr val="bg1"/>
          </a:solidFill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000" dirty="0" smtClean="0">
                <a:solidFill>
                  <a:srgbClr val="A6A6A6"/>
                </a:solidFill>
                <a:latin typeface="Arial"/>
                <a:cs typeface="Arial"/>
              </a:rPr>
              <a:t>…</a:t>
            </a:r>
            <a:r>
              <a:rPr lang="en-US" sz="2000" dirty="0" smtClean="0">
                <a:solidFill>
                  <a:srgbClr val="A6A6A6"/>
                </a:solidFill>
                <a:latin typeface="Arial"/>
                <a:cs typeface="Arial"/>
              </a:rPr>
              <a:t>.</a:t>
            </a:r>
            <a:endParaRPr lang="en-GB" sz="2000" dirty="0">
              <a:solidFill>
                <a:srgbClr val="A6A6A6"/>
              </a:solidFill>
              <a:latin typeface="Arial"/>
              <a:cs typeface="Arial"/>
            </a:endParaRPr>
          </a:p>
          <a:p>
            <a:pPr marL="163630" indent="-163630">
              <a:buClr>
                <a:srgbClr val="FF0000"/>
              </a:buClr>
              <a:buFont typeface="Wingdings" charset="2"/>
              <a:buChar char="§"/>
            </a:pPr>
            <a:r>
              <a:rPr lang="en-US" sz="2000" b="1" i="1" dirty="0" smtClean="0">
                <a:solidFill>
                  <a:srgbClr val="000000"/>
                </a:solidFill>
                <a:latin typeface="Arial"/>
                <a:cs typeface="Arial"/>
              </a:rPr>
              <a:t>Information </a:t>
            </a:r>
            <a:r>
              <a:rPr lang="en-US" sz="2000" b="1" i="1" dirty="0">
                <a:solidFill>
                  <a:srgbClr val="000000"/>
                </a:solidFill>
                <a:latin typeface="Arial"/>
                <a:cs typeface="Arial"/>
              </a:rPr>
              <a:t>Processing Style</a:t>
            </a:r>
            <a:r>
              <a:rPr lang="en-US" sz="2000" b="1" i="1" dirty="0" smtClean="0">
                <a:solidFill>
                  <a:srgbClr val="000000"/>
                </a:solidFill>
                <a:latin typeface="Arial"/>
                <a:cs typeface="Arial"/>
              </a:rPr>
              <a:t>:</a:t>
            </a:r>
            <a:r>
              <a:rPr lang="en-US" sz="2000" dirty="0" smtClean="0">
                <a:solidFill>
                  <a:srgbClr val="000000"/>
                </a:solidFill>
                <a:latin typeface="Arial"/>
                <a:cs typeface="Arial"/>
              </a:rPr>
              <a:t> … comprehensive</a:t>
            </a:r>
            <a:r>
              <a:rPr lang="is-IS" sz="2000" dirty="0" smtClean="0">
                <a:solidFill>
                  <a:srgbClr val="000000"/>
                </a:solidFill>
                <a:latin typeface="Arial"/>
                <a:cs typeface="Arial"/>
              </a:rPr>
              <a:t>… </a:t>
            </a:r>
            <a:r>
              <a:rPr lang="en-US" sz="2000" dirty="0" smtClean="0">
                <a:solidFill>
                  <a:srgbClr val="FF0000"/>
                </a:solidFill>
                <a:latin typeface="Arial"/>
                <a:cs typeface="Arial"/>
              </a:rPr>
              <a:t>gathers </a:t>
            </a:r>
            <a:r>
              <a:rPr lang="en-US" sz="2000" dirty="0">
                <a:solidFill>
                  <a:srgbClr val="FF0000"/>
                </a:solidFill>
                <a:latin typeface="Arial"/>
                <a:cs typeface="Arial"/>
              </a:rPr>
              <a:t>information comprehensively </a:t>
            </a:r>
            <a:r>
              <a:rPr lang="en-US" sz="2000" dirty="0">
                <a:solidFill>
                  <a:schemeClr val="tx1"/>
                </a:solidFill>
                <a:latin typeface="Arial"/>
                <a:cs typeface="Arial"/>
              </a:rPr>
              <a:t>to try to form a complete understanding of the problem </a:t>
            </a:r>
            <a:r>
              <a:rPr lang="en-US" sz="2000" u="sng" dirty="0">
                <a:solidFill>
                  <a:srgbClr val="FF0000"/>
                </a:solidFill>
                <a:latin typeface="Arial"/>
                <a:cs typeface="Arial"/>
              </a:rPr>
              <a:t>before</a:t>
            </a:r>
            <a:r>
              <a:rPr lang="en-US" sz="2000" dirty="0">
                <a:solidFill>
                  <a:srgbClr val="FF0000"/>
                </a:solidFill>
                <a:latin typeface="Arial"/>
                <a:cs typeface="Arial"/>
              </a:rPr>
              <a:t> trying to solve it.</a:t>
            </a:r>
            <a:endParaRPr lang="en-GB" sz="2000" dirty="0">
              <a:solidFill>
                <a:srgbClr val="FF0000"/>
              </a:solidFill>
              <a:latin typeface="Arial"/>
              <a:cs typeface="Arial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25800" y="955973"/>
            <a:ext cx="2692400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 smtClean="0">
                <a:ln w="12700">
                  <a:solidFill>
                    <a:srgbClr val="262626"/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Facet #4</a:t>
            </a:r>
            <a:endParaRPr lang="en-US" sz="5400" b="1" dirty="0">
              <a:ln w="12700">
                <a:solidFill>
                  <a:srgbClr val="262626"/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78354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Information Processing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Comprehensive vs. Selective</a:t>
            </a:r>
            <a:r>
              <a:rPr lang="en-US" sz="1800" dirty="0"/>
              <a:t> </a:t>
            </a:r>
            <a:r>
              <a:rPr lang="en-US" sz="1800" dirty="0" smtClean="0"/>
              <a:t>[Meyers-Levy]</a:t>
            </a:r>
          </a:p>
          <a:p>
            <a:pPr lvl="1"/>
            <a:r>
              <a:rPr lang="en-US" dirty="0" smtClean="0"/>
              <a:t>“Everything first” 	vs. “Depth first”</a:t>
            </a:r>
          </a:p>
          <a:p>
            <a:pPr lvl="1"/>
            <a:r>
              <a:rPr lang="en-US" dirty="0" smtClean="0"/>
              <a:t>  In batches            	vs.  Highly incremental</a:t>
            </a:r>
            <a:br>
              <a:rPr lang="en-US" dirty="0" smtClean="0"/>
            </a:br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Here’s what it looked like in a </a:t>
            </a:r>
            <a:r>
              <a:rPr lang="en-US" dirty="0" err="1" smtClean="0"/>
              <a:t>sensemaking</a:t>
            </a:r>
            <a:r>
              <a:rPr lang="en-US" dirty="0" smtClean="0"/>
              <a:t> study</a:t>
            </a:r>
            <a:r>
              <a:rPr lang="is-IS" dirty="0" smtClean="0"/>
              <a:t>…</a:t>
            </a:r>
            <a:r>
              <a:rPr lang="en-US" dirty="0" smtClean="0"/>
              <a:t> </a:t>
            </a:r>
            <a:endParaRPr lang="en-US" sz="18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26827-AF95-2443-ADF0-A6D08EF5008C}" type="slidenum">
              <a:rPr lang="en-US" smtClean="0"/>
              <a:t>25</a:t>
            </a:fld>
            <a:endParaRPr lang="en-US"/>
          </a:p>
        </p:txBody>
      </p:sp>
      <p:pic>
        <p:nvPicPr>
          <p:cNvPr id="5" name="Picture 4" descr="shutterstock_87421496.jpg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97647" y="3337401"/>
            <a:ext cx="849406" cy="1051560"/>
          </a:xfrm>
          <a:prstGeom prst="rect">
            <a:avLst/>
          </a:prstGeom>
        </p:spPr>
      </p:pic>
      <p:pic>
        <p:nvPicPr>
          <p:cNvPr id="6" name="Picture 5" descr="shutterstock_216350146.jpg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68447" y="3337401"/>
            <a:ext cx="853934" cy="1051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851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Information Processing </a:t>
            </a:r>
            <a:r>
              <a:rPr lang="en-US" sz="1600" dirty="0" smtClean="0"/>
              <a:t>[</a:t>
            </a:r>
            <a:r>
              <a:rPr lang="en-US" sz="1600" dirty="0" err="1" smtClean="0"/>
              <a:t>Grigoreanu</a:t>
            </a:r>
            <a:r>
              <a:rPr lang="en-US" sz="1600" dirty="0" smtClean="0"/>
              <a:t>]</a:t>
            </a:r>
            <a:endParaRPr lang="en-US" sz="1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Example (M top, F bottom):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26827-AF95-2443-ADF0-A6D08EF5008C}" type="slidenum">
              <a:rPr lang="en-US" smtClean="0"/>
              <a:t>26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-423401" y="2536316"/>
            <a:ext cx="9549754" cy="2214016"/>
            <a:chOff x="1371600" y="2457450"/>
            <a:chExt cx="7250113" cy="1352550"/>
          </a:xfrm>
        </p:grpSpPr>
        <p:pic>
          <p:nvPicPr>
            <p:cNvPr id="6" name="Picture 4"/>
            <p:cNvPicPr>
              <a:picLocks noChangeAspect="1" noChangeArrowheads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6099" b="52528"/>
            <a:stretch/>
          </p:blipFill>
          <p:spPr bwMode="auto">
            <a:xfrm>
              <a:off x="1371600" y="2844800"/>
              <a:ext cx="7250113" cy="965200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AutoShape 6"/>
            <p:cNvSpPr>
              <a:spLocks noChangeAspect="1" noChangeArrowheads="1"/>
            </p:cNvSpPr>
            <p:nvPr/>
          </p:nvSpPr>
          <p:spPr bwMode="auto">
            <a:xfrm>
              <a:off x="6315075" y="2457450"/>
              <a:ext cx="119063" cy="119063"/>
            </a:xfrm>
            <a:prstGeom prst="star5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" name="AutoShape 7"/>
            <p:cNvSpPr>
              <a:spLocks noChangeAspect="1" noChangeArrowheads="1"/>
            </p:cNvSpPr>
            <p:nvPr/>
          </p:nvSpPr>
          <p:spPr bwMode="auto">
            <a:xfrm flipV="1">
              <a:off x="6734175" y="2600325"/>
              <a:ext cx="128588" cy="128588"/>
            </a:xfrm>
            <a:prstGeom prst="star4">
              <a:avLst>
                <a:gd name="adj" fmla="val 12500"/>
              </a:avLst>
            </a:prstGeom>
            <a:solidFill>
              <a:srgbClr val="00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" name="AutoShape 8"/>
            <p:cNvSpPr>
              <a:spLocks noChangeAspect="1" noChangeArrowheads="1"/>
            </p:cNvSpPr>
            <p:nvPr/>
          </p:nvSpPr>
          <p:spPr bwMode="auto">
            <a:xfrm>
              <a:off x="3905250" y="2476500"/>
              <a:ext cx="119063" cy="119063"/>
            </a:xfrm>
            <a:prstGeom prst="star5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" name="AutoShape 9"/>
            <p:cNvSpPr>
              <a:spLocks noChangeAspect="1" noChangeArrowheads="1"/>
            </p:cNvSpPr>
            <p:nvPr/>
          </p:nvSpPr>
          <p:spPr bwMode="auto">
            <a:xfrm>
              <a:off x="2505075" y="2466975"/>
              <a:ext cx="119063" cy="119063"/>
            </a:xfrm>
            <a:prstGeom prst="star5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" name="AutoShape 10"/>
            <p:cNvSpPr>
              <a:spLocks noChangeAspect="1" noChangeArrowheads="1"/>
            </p:cNvSpPr>
            <p:nvPr/>
          </p:nvSpPr>
          <p:spPr bwMode="auto">
            <a:xfrm>
              <a:off x="8153400" y="2486025"/>
              <a:ext cx="119063" cy="119063"/>
            </a:xfrm>
            <a:prstGeom prst="star5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tx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" name="AutoShape 11"/>
            <p:cNvSpPr>
              <a:spLocks noChangeAspect="1" noChangeArrowheads="1"/>
            </p:cNvSpPr>
            <p:nvPr/>
          </p:nvSpPr>
          <p:spPr bwMode="auto">
            <a:xfrm>
              <a:off x="6734175" y="2466975"/>
              <a:ext cx="119063" cy="119063"/>
            </a:xfrm>
            <a:prstGeom prst="star5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" name="AutoShape 12"/>
            <p:cNvSpPr>
              <a:spLocks noChangeAspect="1" noChangeArrowheads="1"/>
            </p:cNvSpPr>
            <p:nvPr/>
          </p:nvSpPr>
          <p:spPr bwMode="auto">
            <a:xfrm>
              <a:off x="7458075" y="2476500"/>
              <a:ext cx="119063" cy="119063"/>
            </a:xfrm>
            <a:prstGeom prst="star5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" name="AutoShape 13"/>
            <p:cNvSpPr>
              <a:spLocks noChangeAspect="1" noChangeArrowheads="1"/>
            </p:cNvSpPr>
            <p:nvPr/>
          </p:nvSpPr>
          <p:spPr bwMode="auto">
            <a:xfrm>
              <a:off x="3343275" y="2476500"/>
              <a:ext cx="119063" cy="119063"/>
            </a:xfrm>
            <a:prstGeom prst="star5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tx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" name="AutoShape 14"/>
            <p:cNvSpPr>
              <a:spLocks noChangeAspect="1" noChangeArrowheads="1"/>
            </p:cNvSpPr>
            <p:nvPr/>
          </p:nvSpPr>
          <p:spPr bwMode="auto">
            <a:xfrm flipV="1">
              <a:off x="7305675" y="2609850"/>
              <a:ext cx="128588" cy="128588"/>
            </a:xfrm>
            <a:prstGeom prst="star4">
              <a:avLst>
                <a:gd name="adj" fmla="val 12500"/>
              </a:avLst>
            </a:prstGeom>
            <a:solidFill>
              <a:srgbClr val="00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" name="AutoShape 15"/>
            <p:cNvSpPr>
              <a:spLocks noChangeAspect="1" noChangeArrowheads="1"/>
            </p:cNvSpPr>
            <p:nvPr/>
          </p:nvSpPr>
          <p:spPr bwMode="auto">
            <a:xfrm flipV="1">
              <a:off x="8010525" y="2619375"/>
              <a:ext cx="128588" cy="128588"/>
            </a:xfrm>
            <a:prstGeom prst="star4">
              <a:avLst>
                <a:gd name="adj" fmla="val 12500"/>
              </a:avLst>
            </a:prstGeom>
            <a:solidFill>
              <a:srgbClr val="00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" name="AutoShape 17"/>
            <p:cNvSpPr>
              <a:spLocks noChangeAspect="1" noChangeArrowheads="1"/>
            </p:cNvSpPr>
            <p:nvPr/>
          </p:nvSpPr>
          <p:spPr bwMode="auto">
            <a:xfrm flipV="1">
              <a:off x="7458075" y="2609850"/>
              <a:ext cx="128588" cy="128588"/>
            </a:xfrm>
            <a:prstGeom prst="star4">
              <a:avLst>
                <a:gd name="adj" fmla="val 12500"/>
              </a:avLst>
            </a:prstGeom>
            <a:solidFill>
              <a:srgbClr val="00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" name="AutoShape 18"/>
            <p:cNvSpPr>
              <a:spLocks noChangeAspect="1" noChangeArrowheads="1"/>
            </p:cNvSpPr>
            <p:nvPr/>
          </p:nvSpPr>
          <p:spPr bwMode="auto">
            <a:xfrm flipV="1">
              <a:off x="7867650" y="2619375"/>
              <a:ext cx="128588" cy="128588"/>
            </a:xfrm>
            <a:prstGeom prst="star4">
              <a:avLst>
                <a:gd name="adj" fmla="val 12500"/>
              </a:avLst>
            </a:prstGeom>
            <a:solidFill>
              <a:srgbClr val="00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" name="AutoShape 20"/>
            <p:cNvSpPr>
              <a:spLocks noChangeAspect="1" noChangeArrowheads="1"/>
            </p:cNvSpPr>
            <p:nvPr/>
          </p:nvSpPr>
          <p:spPr bwMode="auto">
            <a:xfrm flipV="1">
              <a:off x="1924050" y="2600325"/>
              <a:ext cx="128588" cy="128588"/>
            </a:xfrm>
            <a:prstGeom prst="star4">
              <a:avLst>
                <a:gd name="adj" fmla="val 12500"/>
              </a:avLst>
            </a:prstGeom>
            <a:solidFill>
              <a:srgbClr val="00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AutoShape 21"/>
            <p:cNvSpPr>
              <a:spLocks noChangeAspect="1" noChangeArrowheads="1"/>
            </p:cNvSpPr>
            <p:nvPr/>
          </p:nvSpPr>
          <p:spPr bwMode="auto">
            <a:xfrm flipV="1">
              <a:off x="2914650" y="2609850"/>
              <a:ext cx="128588" cy="128588"/>
            </a:xfrm>
            <a:prstGeom prst="star4">
              <a:avLst>
                <a:gd name="adj" fmla="val 12500"/>
              </a:avLst>
            </a:prstGeom>
            <a:solidFill>
              <a:srgbClr val="00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AutoShape 22"/>
            <p:cNvSpPr>
              <a:spLocks noChangeAspect="1" noChangeArrowheads="1"/>
            </p:cNvSpPr>
            <p:nvPr/>
          </p:nvSpPr>
          <p:spPr bwMode="auto">
            <a:xfrm flipV="1">
              <a:off x="3905250" y="2609850"/>
              <a:ext cx="128588" cy="128588"/>
            </a:xfrm>
            <a:prstGeom prst="star4">
              <a:avLst>
                <a:gd name="adj" fmla="val 12500"/>
              </a:avLst>
            </a:prstGeom>
            <a:solidFill>
              <a:srgbClr val="00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" name="AutoShape 27"/>
            <p:cNvSpPr>
              <a:spLocks noChangeAspect="1" noChangeArrowheads="1"/>
            </p:cNvSpPr>
            <p:nvPr/>
          </p:nvSpPr>
          <p:spPr bwMode="auto">
            <a:xfrm>
              <a:off x="7867650" y="2486025"/>
              <a:ext cx="119063" cy="119063"/>
            </a:xfrm>
            <a:prstGeom prst="star5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tx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" name="AutoShape 28"/>
            <p:cNvSpPr>
              <a:spLocks noChangeAspect="1" noChangeArrowheads="1"/>
            </p:cNvSpPr>
            <p:nvPr/>
          </p:nvSpPr>
          <p:spPr bwMode="auto">
            <a:xfrm>
              <a:off x="3629025" y="2476500"/>
              <a:ext cx="119063" cy="119063"/>
            </a:xfrm>
            <a:prstGeom prst="star5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tx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" name="AutoShape 29"/>
            <p:cNvSpPr>
              <a:spLocks noChangeAspect="1" noChangeArrowheads="1"/>
            </p:cNvSpPr>
            <p:nvPr/>
          </p:nvSpPr>
          <p:spPr bwMode="auto">
            <a:xfrm>
              <a:off x="5743575" y="2495550"/>
              <a:ext cx="119063" cy="119063"/>
            </a:xfrm>
            <a:prstGeom prst="star5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tx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" name="AutoShape 30"/>
            <p:cNvSpPr>
              <a:spLocks noChangeAspect="1" noChangeArrowheads="1"/>
            </p:cNvSpPr>
            <p:nvPr/>
          </p:nvSpPr>
          <p:spPr bwMode="auto">
            <a:xfrm>
              <a:off x="4067175" y="2476500"/>
              <a:ext cx="119063" cy="119063"/>
            </a:xfrm>
            <a:prstGeom prst="star5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tx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" name="AutoShape 31"/>
            <p:cNvSpPr>
              <a:spLocks noChangeAspect="1" noChangeArrowheads="1"/>
            </p:cNvSpPr>
            <p:nvPr/>
          </p:nvSpPr>
          <p:spPr bwMode="auto">
            <a:xfrm>
              <a:off x="4895850" y="2495550"/>
              <a:ext cx="119063" cy="119063"/>
            </a:xfrm>
            <a:prstGeom prst="star5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tx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-376348" y="4750333"/>
            <a:ext cx="9526223" cy="1971142"/>
            <a:chOff x="1447800" y="1828800"/>
            <a:chExt cx="7202488" cy="1308100"/>
          </a:xfrm>
        </p:grpSpPr>
        <p:pic>
          <p:nvPicPr>
            <p:cNvPr id="34" name="Picture 7"/>
            <p:cNvPicPr>
              <a:picLocks noChangeAspect="1" noChangeArrowheads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4493" b="52795"/>
            <a:stretch/>
          </p:blipFill>
          <p:spPr bwMode="auto">
            <a:xfrm>
              <a:off x="1447800" y="2133600"/>
              <a:ext cx="7202488" cy="1003300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" name="AutoShape 8"/>
            <p:cNvSpPr>
              <a:spLocks noChangeAspect="1" noChangeArrowheads="1"/>
            </p:cNvSpPr>
            <p:nvPr/>
          </p:nvSpPr>
          <p:spPr bwMode="auto">
            <a:xfrm flipV="1">
              <a:off x="2390775" y="1981200"/>
              <a:ext cx="128588" cy="128588"/>
            </a:xfrm>
            <a:prstGeom prst="star4">
              <a:avLst>
                <a:gd name="adj" fmla="val 12500"/>
              </a:avLst>
            </a:prstGeom>
            <a:solidFill>
              <a:srgbClr val="00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" name="AutoShape 10"/>
            <p:cNvSpPr>
              <a:spLocks noChangeAspect="1" noChangeArrowheads="1"/>
            </p:cNvSpPr>
            <p:nvPr/>
          </p:nvSpPr>
          <p:spPr bwMode="auto">
            <a:xfrm>
              <a:off x="4381500" y="1828800"/>
              <a:ext cx="119063" cy="119063"/>
            </a:xfrm>
            <a:prstGeom prst="star5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" name="AutoShape 11"/>
            <p:cNvSpPr>
              <a:spLocks noChangeAspect="1" noChangeArrowheads="1"/>
            </p:cNvSpPr>
            <p:nvPr/>
          </p:nvSpPr>
          <p:spPr bwMode="auto">
            <a:xfrm>
              <a:off x="4114800" y="1828800"/>
              <a:ext cx="119063" cy="119063"/>
            </a:xfrm>
            <a:prstGeom prst="star5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" name="AutoShape 12"/>
            <p:cNvSpPr>
              <a:spLocks noChangeAspect="1" noChangeArrowheads="1"/>
            </p:cNvSpPr>
            <p:nvPr/>
          </p:nvSpPr>
          <p:spPr bwMode="auto">
            <a:xfrm>
              <a:off x="4248150" y="1828800"/>
              <a:ext cx="119063" cy="119063"/>
            </a:xfrm>
            <a:prstGeom prst="star5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" name="AutoShape 13"/>
            <p:cNvSpPr>
              <a:spLocks noChangeAspect="1" noChangeArrowheads="1"/>
            </p:cNvSpPr>
            <p:nvPr/>
          </p:nvSpPr>
          <p:spPr bwMode="auto">
            <a:xfrm>
              <a:off x="2819400" y="1828800"/>
              <a:ext cx="119063" cy="119063"/>
            </a:xfrm>
            <a:prstGeom prst="star5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" name="AutoShape 15"/>
            <p:cNvSpPr>
              <a:spLocks noChangeAspect="1" noChangeArrowheads="1"/>
            </p:cNvSpPr>
            <p:nvPr/>
          </p:nvSpPr>
          <p:spPr bwMode="auto">
            <a:xfrm flipV="1">
              <a:off x="3505200" y="1981200"/>
              <a:ext cx="128588" cy="128588"/>
            </a:xfrm>
            <a:prstGeom prst="star4">
              <a:avLst>
                <a:gd name="adj" fmla="val 12500"/>
              </a:avLst>
            </a:prstGeom>
            <a:solidFill>
              <a:srgbClr val="00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" name="AutoShape 16"/>
            <p:cNvSpPr>
              <a:spLocks noChangeAspect="1" noChangeArrowheads="1"/>
            </p:cNvSpPr>
            <p:nvPr/>
          </p:nvSpPr>
          <p:spPr bwMode="auto">
            <a:xfrm flipV="1">
              <a:off x="3962400" y="1981200"/>
              <a:ext cx="128588" cy="128588"/>
            </a:xfrm>
            <a:prstGeom prst="star4">
              <a:avLst>
                <a:gd name="adj" fmla="val 12500"/>
              </a:avLst>
            </a:prstGeom>
            <a:solidFill>
              <a:srgbClr val="00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" name="AutoShape 17"/>
            <p:cNvSpPr>
              <a:spLocks noChangeAspect="1" noChangeArrowheads="1"/>
            </p:cNvSpPr>
            <p:nvPr/>
          </p:nvSpPr>
          <p:spPr bwMode="auto">
            <a:xfrm flipV="1">
              <a:off x="4105275" y="1981200"/>
              <a:ext cx="128588" cy="128588"/>
            </a:xfrm>
            <a:prstGeom prst="star4">
              <a:avLst>
                <a:gd name="adj" fmla="val 12500"/>
              </a:avLst>
            </a:prstGeom>
            <a:solidFill>
              <a:srgbClr val="00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" name="AutoShape 18"/>
            <p:cNvSpPr>
              <a:spLocks noChangeAspect="1" noChangeArrowheads="1"/>
            </p:cNvSpPr>
            <p:nvPr/>
          </p:nvSpPr>
          <p:spPr bwMode="auto">
            <a:xfrm flipV="1">
              <a:off x="4248150" y="1981200"/>
              <a:ext cx="128588" cy="128588"/>
            </a:xfrm>
            <a:prstGeom prst="star4">
              <a:avLst>
                <a:gd name="adj" fmla="val 12500"/>
              </a:avLst>
            </a:prstGeom>
            <a:solidFill>
              <a:srgbClr val="00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" name="AutoShape 19"/>
            <p:cNvSpPr>
              <a:spLocks noChangeAspect="1" noChangeArrowheads="1"/>
            </p:cNvSpPr>
            <p:nvPr/>
          </p:nvSpPr>
          <p:spPr bwMode="auto">
            <a:xfrm flipV="1">
              <a:off x="4395788" y="1981200"/>
              <a:ext cx="128587" cy="128588"/>
            </a:xfrm>
            <a:prstGeom prst="star4">
              <a:avLst>
                <a:gd name="adj" fmla="val 12500"/>
              </a:avLst>
            </a:prstGeom>
            <a:solidFill>
              <a:srgbClr val="00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" name="AutoShape 20"/>
            <p:cNvSpPr>
              <a:spLocks noChangeAspect="1" noChangeArrowheads="1"/>
            </p:cNvSpPr>
            <p:nvPr/>
          </p:nvSpPr>
          <p:spPr bwMode="auto">
            <a:xfrm flipV="1">
              <a:off x="6781800" y="1981200"/>
              <a:ext cx="128588" cy="128588"/>
            </a:xfrm>
            <a:prstGeom prst="star4">
              <a:avLst>
                <a:gd name="adj" fmla="val 12500"/>
              </a:avLst>
            </a:prstGeom>
            <a:solidFill>
              <a:srgbClr val="00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" name="AutoShape 21"/>
            <p:cNvSpPr>
              <a:spLocks noChangeAspect="1" noChangeArrowheads="1"/>
            </p:cNvSpPr>
            <p:nvPr/>
          </p:nvSpPr>
          <p:spPr bwMode="auto">
            <a:xfrm flipV="1">
              <a:off x="8458200" y="1981200"/>
              <a:ext cx="128588" cy="128588"/>
            </a:xfrm>
            <a:prstGeom prst="star4">
              <a:avLst>
                <a:gd name="adj" fmla="val 12500"/>
              </a:avLst>
            </a:prstGeom>
            <a:solidFill>
              <a:srgbClr val="00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2061233" y="2556931"/>
            <a:ext cx="6713989" cy="265176"/>
            <a:chOff x="2061233" y="2556931"/>
            <a:chExt cx="6713989" cy="265176"/>
          </a:xfrm>
        </p:grpSpPr>
        <p:sp>
          <p:nvSpPr>
            <p:cNvPr id="49" name="Rectangle 48"/>
            <p:cNvSpPr/>
            <p:nvPr/>
          </p:nvSpPr>
          <p:spPr>
            <a:xfrm>
              <a:off x="2061233" y="2556931"/>
              <a:ext cx="770390" cy="265176"/>
            </a:xfrm>
            <a:prstGeom prst="rect">
              <a:avLst/>
            </a:prstGeom>
            <a:noFill/>
            <a:ln w="762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3066330" y="2556931"/>
              <a:ext cx="2589403" cy="265176"/>
            </a:xfrm>
            <a:prstGeom prst="rect">
              <a:avLst/>
            </a:prstGeom>
            <a:noFill/>
            <a:ln w="762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8004832" y="2557048"/>
              <a:ext cx="770390" cy="265059"/>
            </a:xfrm>
            <a:prstGeom prst="rect">
              <a:avLst/>
            </a:prstGeom>
            <a:noFill/>
            <a:ln w="762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1220814" y="3522133"/>
            <a:ext cx="3048680" cy="33866"/>
            <a:chOff x="1220814" y="3522133"/>
            <a:chExt cx="3048680" cy="33866"/>
          </a:xfrm>
        </p:grpSpPr>
        <p:cxnSp>
          <p:nvCxnSpPr>
            <p:cNvPr id="32" name="Straight Arrow Connector 31"/>
            <p:cNvCxnSpPr/>
            <p:nvPr/>
          </p:nvCxnSpPr>
          <p:spPr>
            <a:xfrm>
              <a:off x="1220814" y="3522133"/>
              <a:ext cx="1003649" cy="33866"/>
            </a:xfrm>
            <a:prstGeom prst="straightConnector1">
              <a:avLst/>
            </a:prstGeom>
            <a:ln w="76200" cmpd="sng">
              <a:solidFill>
                <a:schemeClr val="tx1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/>
            <p:cNvCxnSpPr/>
            <p:nvPr/>
          </p:nvCxnSpPr>
          <p:spPr>
            <a:xfrm>
              <a:off x="3315804" y="3539066"/>
              <a:ext cx="953690" cy="16933"/>
            </a:xfrm>
            <a:prstGeom prst="straightConnector1">
              <a:avLst/>
            </a:prstGeom>
            <a:ln w="76200" cmpd="sng">
              <a:solidFill>
                <a:schemeClr val="tx1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Group 63"/>
          <p:cNvGrpSpPr/>
          <p:nvPr/>
        </p:nvGrpSpPr>
        <p:grpSpPr>
          <a:xfrm>
            <a:off x="323460" y="5537199"/>
            <a:ext cx="8742428" cy="33867"/>
            <a:chOff x="323460" y="5537199"/>
            <a:chExt cx="8742428" cy="33867"/>
          </a:xfrm>
        </p:grpSpPr>
        <p:cxnSp>
          <p:nvCxnSpPr>
            <p:cNvPr id="52" name="Straight Arrow Connector 51"/>
            <p:cNvCxnSpPr/>
            <p:nvPr/>
          </p:nvCxnSpPr>
          <p:spPr>
            <a:xfrm>
              <a:off x="3765473" y="5554133"/>
              <a:ext cx="5300415" cy="16933"/>
            </a:xfrm>
            <a:prstGeom prst="straightConnector1">
              <a:avLst/>
            </a:prstGeom>
            <a:ln w="76200" cmpd="sng">
              <a:solidFill>
                <a:schemeClr val="tx1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/>
            <p:cNvCxnSpPr/>
            <p:nvPr/>
          </p:nvCxnSpPr>
          <p:spPr>
            <a:xfrm>
              <a:off x="323460" y="5537200"/>
              <a:ext cx="1271787" cy="0"/>
            </a:xfrm>
            <a:prstGeom prst="straightConnector1">
              <a:avLst/>
            </a:prstGeom>
            <a:ln w="76200" cmpd="sng">
              <a:solidFill>
                <a:schemeClr val="tx1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/>
            <p:cNvCxnSpPr/>
            <p:nvPr/>
          </p:nvCxnSpPr>
          <p:spPr>
            <a:xfrm>
              <a:off x="1671146" y="5537199"/>
              <a:ext cx="1479959" cy="33867"/>
            </a:xfrm>
            <a:prstGeom prst="straightConnector1">
              <a:avLst/>
            </a:prstGeom>
            <a:ln w="76200" cmpd="sng">
              <a:solidFill>
                <a:schemeClr val="tx1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16783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 err="1" smtClean="0">
                <a:solidFill>
                  <a:schemeClr val="bg1"/>
                </a:solidFill>
              </a:rPr>
              <a:t>abby</a:t>
            </a:r>
            <a:r>
              <a:rPr lang="en-US" dirty="0" smtClean="0">
                <a:solidFill>
                  <a:schemeClr val="bg1"/>
                </a:solidFill>
              </a:rPr>
              <a:t>: motivations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2552"/>
            <a:ext cx="9144000" cy="6732896"/>
          </a:xfrm>
          <a:prstGeom prst="rect">
            <a:avLst/>
          </a:prstGeom>
        </p:spPr>
      </p:pic>
      <p:sp>
        <p:nvSpPr>
          <p:cNvPr id="11" name="Rounded Rectangle 10"/>
          <p:cNvSpPr/>
          <p:nvPr/>
        </p:nvSpPr>
        <p:spPr>
          <a:xfrm>
            <a:off x="0" y="2592964"/>
            <a:ext cx="8975838" cy="2044700"/>
          </a:xfrm>
          <a:prstGeom prst="roundRect">
            <a:avLst/>
          </a:prstGeom>
          <a:solidFill>
            <a:schemeClr val="bg1"/>
          </a:solidFill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GB" sz="2400" b="1" dirty="0" smtClean="0">
                <a:solidFill>
                  <a:srgbClr val="000000"/>
                </a:solidFill>
                <a:latin typeface="Arial"/>
                <a:cs typeface="Arial"/>
              </a:rPr>
              <a:t>Motivations: </a:t>
            </a:r>
            <a:endParaRPr lang="en-GB" sz="2400" b="1" dirty="0">
              <a:solidFill>
                <a:srgbClr val="FF0000"/>
              </a:solidFill>
              <a:latin typeface="Arial"/>
              <a:cs typeface="Arial"/>
            </a:endParaRPr>
          </a:p>
          <a:p>
            <a:pPr marL="163630" indent="-163630">
              <a:buClr>
                <a:srgbClr val="FF0000"/>
              </a:buClr>
              <a:buFont typeface="Wingdings" charset="2"/>
              <a:buChar char="§"/>
            </a:pPr>
            <a:r>
              <a:rPr lang="is-IS" sz="2000" dirty="0" smtClean="0">
                <a:solidFill>
                  <a:srgbClr val="000000"/>
                </a:solidFill>
                <a:latin typeface="Arial"/>
                <a:cs typeface="Arial"/>
              </a:rPr>
              <a:t>…</a:t>
            </a:r>
            <a:r>
              <a:rPr lang="en-US" sz="2000" dirty="0" smtClean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Arial"/>
                <a:cs typeface="Arial"/>
              </a:rPr>
              <a:t>to accomplish her tasks</a:t>
            </a:r>
            <a:r>
              <a:rPr lang="en-US" sz="2000" dirty="0">
                <a:solidFill>
                  <a:srgbClr val="000000"/>
                </a:solidFill>
                <a:latin typeface="Arial"/>
                <a:cs typeface="Arial"/>
              </a:rPr>
              <a:t>. She learns new technologies if &amp; when she needs to, but prefers </a:t>
            </a:r>
            <a:r>
              <a:rPr lang="is-IS" sz="2000" dirty="0" smtClean="0">
                <a:solidFill>
                  <a:srgbClr val="000000"/>
                </a:solidFill>
                <a:latin typeface="Arial"/>
                <a:cs typeface="Arial"/>
              </a:rPr>
              <a:t>… </a:t>
            </a:r>
            <a:r>
              <a:rPr lang="en-US" sz="2000" dirty="0" smtClean="0">
                <a:solidFill>
                  <a:srgbClr val="000000"/>
                </a:solidFill>
                <a:latin typeface="Arial"/>
                <a:cs typeface="Arial"/>
              </a:rPr>
              <a:t>methods </a:t>
            </a:r>
            <a:r>
              <a:rPr lang="en-US" sz="2000" dirty="0">
                <a:solidFill>
                  <a:srgbClr val="000000"/>
                </a:solidFill>
                <a:latin typeface="Arial"/>
                <a:cs typeface="Arial"/>
              </a:rPr>
              <a:t>she is </a:t>
            </a:r>
            <a:r>
              <a:rPr lang="en-US" sz="2000" dirty="0">
                <a:solidFill>
                  <a:srgbClr val="FF0000"/>
                </a:solidFill>
                <a:latin typeface="Arial"/>
                <a:cs typeface="Arial"/>
              </a:rPr>
              <a:t>already familiar and comfortable with, to keep her focus</a:t>
            </a:r>
            <a:r>
              <a:rPr lang="en-US" sz="2000" dirty="0">
                <a:solidFill>
                  <a:srgbClr val="000000"/>
                </a:solidFill>
                <a:latin typeface="Arial"/>
                <a:cs typeface="Arial"/>
              </a:rPr>
              <a:t> on the tasks </a:t>
            </a:r>
            <a:r>
              <a:rPr lang="is-IS" sz="2000" dirty="0" smtClean="0">
                <a:solidFill>
                  <a:srgbClr val="000000"/>
                </a:solidFill>
                <a:latin typeface="Arial"/>
                <a:cs typeface="Arial"/>
              </a:rPr>
              <a:t>…</a:t>
            </a:r>
            <a:endParaRPr lang="en-US" sz="2000" dirty="0">
              <a:solidFill>
                <a:srgbClr val="A6A6A6"/>
              </a:solidFill>
              <a:latin typeface="Arial"/>
              <a:cs typeface="Arial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064933" y="972136"/>
            <a:ext cx="2692400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 smtClean="0">
                <a:ln w="12700">
                  <a:solidFill>
                    <a:srgbClr val="262626"/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Facet #5</a:t>
            </a:r>
            <a:endParaRPr lang="en-US" sz="5400" b="1" dirty="0">
              <a:ln w="12700">
                <a:solidFill>
                  <a:srgbClr val="262626"/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70439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/>
              <a:t>Looked like this for one of our </a:t>
            </a:r>
            <a:r>
              <a:rPr lang="en-US" dirty="0" err="1" smtClean="0"/>
              <a:t>Fs</a:t>
            </a:r>
            <a:r>
              <a:rPr lang="en-US" dirty="0" smtClean="0"/>
              <a:t>…</a:t>
            </a:r>
            <a:endParaRPr lang="en-US" dirty="0"/>
          </a:p>
        </p:txBody>
      </p:sp>
      <p:grpSp>
        <p:nvGrpSpPr>
          <p:cNvPr id="2" name="Group 6"/>
          <p:cNvGrpSpPr>
            <a:grpSpLocks/>
          </p:cNvGrpSpPr>
          <p:nvPr/>
        </p:nvGrpSpPr>
        <p:grpSpPr bwMode="auto">
          <a:xfrm>
            <a:off x="914400" y="2133600"/>
            <a:ext cx="6553200" cy="4081463"/>
            <a:chOff x="576" y="1344"/>
            <a:chExt cx="4128" cy="2571"/>
          </a:xfrm>
        </p:grpSpPr>
        <p:pic>
          <p:nvPicPr>
            <p:cNvPr id="53254" name="Picture 4" descr="womanThinki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" y="2671"/>
              <a:ext cx="911" cy="1244"/>
            </a:xfrm>
            <a:prstGeom prst="rect">
              <a:avLst/>
            </a:prstGeom>
            <a:solidFill>
              <a:srgbClr val="FF96EB"/>
            </a:solidFill>
            <a:ln w="9525">
              <a:noFill/>
              <a:miter lim="800000"/>
              <a:headEnd/>
              <a:tailEnd/>
            </a:ln>
          </p:spPr>
        </p:pic>
        <p:sp>
          <p:nvSpPr>
            <p:cNvPr id="53255" name="AutoShape 3"/>
            <p:cNvSpPr>
              <a:spLocks noChangeArrowheads="1"/>
            </p:cNvSpPr>
            <p:nvPr/>
          </p:nvSpPr>
          <p:spPr bwMode="auto">
            <a:xfrm>
              <a:off x="1104" y="1344"/>
              <a:ext cx="3600" cy="1152"/>
            </a:xfrm>
            <a:prstGeom prst="roundRect">
              <a:avLst>
                <a:gd name="adj" fmla="val 16667"/>
              </a:avLst>
            </a:prstGeom>
            <a:solidFill>
              <a:srgbClr val="FFC5F4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2000" dirty="0" smtClean="0">
                <a:solidFill>
                  <a:srgbClr val="000000"/>
                </a:solidFill>
              </a:endParaRPr>
            </a:p>
            <a:p>
              <a:r>
                <a:rPr lang="en-US" sz="2000" b="0" dirty="0">
                  <a:solidFill>
                    <a:srgbClr val="000000"/>
                  </a:solidFill>
                </a:rPr>
                <a:t>“… So 0 to 100 [is the guard I’m entering], ok. </a:t>
              </a:r>
            </a:p>
            <a:p>
              <a:r>
                <a:rPr lang="en-US" sz="2000" b="0" dirty="0">
                  <a:solidFill>
                    <a:srgbClr val="000000"/>
                  </a:solidFill>
                </a:rPr>
                <a:t>Ok, hmm… </a:t>
              </a:r>
              <a:br>
                <a:rPr lang="en-US" sz="2000" b="0" dirty="0">
                  <a:solidFill>
                    <a:srgbClr val="000000"/>
                  </a:solidFill>
                </a:rPr>
              </a:br>
              <a:r>
                <a:rPr lang="en-US" sz="2000" b="0" dirty="0">
                  <a:solidFill>
                    <a:srgbClr val="000000"/>
                  </a:solidFill>
                </a:rPr>
                <a:t>So, it doesn’t like the -5 [...]. They can get a 0, </a:t>
              </a:r>
              <a:br>
                <a:rPr lang="en-US" sz="2000" b="0" dirty="0">
                  <a:solidFill>
                    <a:srgbClr val="000000"/>
                  </a:solidFill>
                </a:rPr>
              </a:br>
              <a:r>
                <a:rPr lang="en-US" sz="2000" b="0" dirty="0">
                  <a:solidFill>
                    <a:srgbClr val="000000"/>
                  </a:solidFill>
                </a:rPr>
                <a:t>which gets rid of the angry red circle.” </a:t>
              </a:r>
              <a:br>
                <a:rPr lang="en-US" sz="2000" b="0" dirty="0">
                  <a:solidFill>
                    <a:srgbClr val="000000"/>
                  </a:solidFill>
                </a:rPr>
              </a:br>
              <a:endParaRPr lang="en-US" sz="2000" b="0" dirty="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61823913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8"/>
          <p:cNvGrpSpPr>
            <a:grpSpLocks/>
          </p:cNvGrpSpPr>
          <p:nvPr/>
        </p:nvGrpSpPr>
        <p:grpSpPr bwMode="auto">
          <a:xfrm>
            <a:off x="185738" y="1154113"/>
            <a:ext cx="7392987" cy="3892550"/>
            <a:chOff x="125" y="783"/>
            <a:chExt cx="4657" cy="2452"/>
          </a:xfrm>
          <a:solidFill>
            <a:srgbClr val="0000FF"/>
          </a:solidFill>
        </p:grpSpPr>
        <p:pic>
          <p:nvPicPr>
            <p:cNvPr id="55304" name="Picture 6" descr="playfulMan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25" y="2286"/>
              <a:ext cx="949" cy="949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</p:pic>
        <p:sp>
          <p:nvSpPr>
            <p:cNvPr id="55305" name="AutoShape 2"/>
            <p:cNvSpPr>
              <a:spLocks noChangeArrowheads="1"/>
            </p:cNvSpPr>
            <p:nvPr/>
          </p:nvSpPr>
          <p:spPr bwMode="auto">
            <a:xfrm>
              <a:off x="702" y="783"/>
              <a:ext cx="4080" cy="1536"/>
            </a:xfrm>
            <a:prstGeom prst="roundRect">
              <a:avLst>
                <a:gd name="adj" fmla="val 16667"/>
              </a:avLst>
            </a:prstGeom>
            <a:solidFill>
              <a:srgbClr val="0B49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r>
                <a:rPr lang="en-US" sz="2000" b="0" dirty="0" smtClean="0">
                  <a:solidFill>
                    <a:srgbClr val="FFFFFF"/>
                  </a:solidFill>
                </a:rPr>
                <a:t>“</a:t>
              </a:r>
              <a:r>
                <a:rPr lang="en-US" sz="2000" b="0" dirty="0">
                  <a:solidFill>
                    <a:srgbClr val="FFFFFF"/>
                  </a:solidFill>
                </a:rPr>
                <a:t>The first thing I’m going to do is go through and </a:t>
              </a:r>
              <a:br>
                <a:rPr lang="en-US" sz="2000" b="0" dirty="0">
                  <a:solidFill>
                    <a:srgbClr val="FFFFFF"/>
                  </a:solidFill>
                </a:rPr>
              </a:br>
              <a:r>
                <a:rPr lang="en-US" sz="2000" b="0" dirty="0">
                  <a:solidFill>
                    <a:srgbClr val="FFFFFF"/>
                  </a:solidFill>
                </a:rPr>
                <a:t>check the guards for everything, just to make sure </a:t>
              </a:r>
              <a:br>
                <a:rPr lang="en-US" sz="2000" b="0" dirty="0">
                  <a:solidFill>
                    <a:srgbClr val="FFFFFF"/>
                  </a:solidFill>
                </a:rPr>
              </a:br>
              <a:r>
                <a:rPr lang="en-US" sz="2000" b="0" dirty="0">
                  <a:solidFill>
                    <a:srgbClr val="FFFFFF"/>
                  </a:solidFill>
                </a:rPr>
                <a:t>none of the entered values are above or below any </a:t>
              </a:r>
              <a:br>
                <a:rPr lang="en-US" sz="2000" b="0" dirty="0">
                  <a:solidFill>
                    <a:srgbClr val="FFFFFF"/>
                  </a:solidFill>
                </a:rPr>
              </a:br>
              <a:r>
                <a:rPr lang="en-US" sz="2000" b="0" dirty="0">
                  <a:solidFill>
                    <a:srgbClr val="FFFFFF"/>
                  </a:solidFill>
                </a:rPr>
                <a:t>of the ranges specified.  So, homework 1—actually, </a:t>
              </a:r>
              <a:br>
                <a:rPr lang="en-US" sz="2000" b="0" dirty="0">
                  <a:solidFill>
                    <a:srgbClr val="FFFFFF"/>
                  </a:solidFill>
                </a:rPr>
              </a:br>
              <a:r>
                <a:rPr lang="en-US" sz="2000" b="0" dirty="0">
                  <a:solidFill>
                    <a:srgbClr val="FFFFFF"/>
                  </a:solidFill>
                </a:rPr>
                <a:t>I’m going to put guards on everything because I </a:t>
              </a:r>
              <a:br>
                <a:rPr lang="en-US" sz="2000" b="0" dirty="0">
                  <a:solidFill>
                    <a:srgbClr val="FFFFFF"/>
                  </a:solidFill>
                </a:rPr>
              </a:br>
              <a:r>
                <a:rPr lang="en-US" sz="2000" b="0" dirty="0">
                  <a:solidFill>
                    <a:srgbClr val="FFFFFF"/>
                  </a:solidFill>
                </a:rPr>
                <a:t>feel like it. I don’t even know if this is really </a:t>
              </a:r>
              <a:br>
                <a:rPr lang="en-US" sz="2000" b="0" dirty="0">
                  <a:solidFill>
                    <a:srgbClr val="FFFFFF"/>
                  </a:solidFill>
                </a:rPr>
              </a:br>
              <a:r>
                <a:rPr lang="en-US" sz="2000" b="0" dirty="0">
                  <a:solidFill>
                    <a:srgbClr val="FFFFFF"/>
                  </a:solidFill>
                </a:rPr>
                <a:t>necessary, but it’s fun.” </a:t>
              </a:r>
            </a:p>
          </p:txBody>
        </p:sp>
      </p:grpSp>
      <p:sp>
        <p:nvSpPr>
          <p:cNvPr id="171011" name="AutoShape 3"/>
          <p:cNvSpPr>
            <a:spLocks noChangeArrowheads="1"/>
          </p:cNvSpPr>
          <p:nvPr/>
        </p:nvSpPr>
        <p:spPr bwMode="auto">
          <a:xfrm>
            <a:off x="2095500" y="3644900"/>
            <a:ext cx="6477000" cy="2128838"/>
          </a:xfrm>
          <a:prstGeom prst="roundRect">
            <a:avLst>
              <a:gd name="adj" fmla="val 16667"/>
            </a:avLst>
          </a:prstGeom>
          <a:solidFill>
            <a:srgbClr val="0B4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r>
              <a:rPr lang="en-US" sz="2000" dirty="0" smtClean="0">
                <a:solidFill>
                  <a:srgbClr val="FFFFFF"/>
                </a:solidFill>
              </a:rPr>
              <a:t>(</a:t>
            </a:r>
            <a:r>
              <a:rPr lang="en-US" sz="2000" dirty="0">
                <a:solidFill>
                  <a:srgbClr val="FFFFFF"/>
                </a:solidFill>
              </a:rPr>
              <a:t>continuing from above):</a:t>
            </a:r>
          </a:p>
          <a:p>
            <a:r>
              <a:rPr lang="en-US" sz="2000" b="0" dirty="0">
                <a:solidFill>
                  <a:srgbClr val="FFFFFF"/>
                </a:solidFill>
              </a:rPr>
              <a:t>“…ok, so it doesn’t like my guard apparently. Ok, ah ha! </a:t>
            </a:r>
            <a:br>
              <a:rPr lang="en-US" sz="2000" b="0" dirty="0">
                <a:solidFill>
                  <a:srgbClr val="FFFFFF"/>
                </a:solidFill>
              </a:rPr>
            </a:br>
            <a:r>
              <a:rPr lang="en-US" sz="2000" b="0" dirty="0">
                <a:solidFill>
                  <a:srgbClr val="FFFFFF"/>
                </a:solidFill>
              </a:rPr>
              <a:t>The reason I couldn’t get the guard for the sum to be </a:t>
            </a:r>
            <a:br>
              <a:rPr lang="en-US" sz="2000" b="0" dirty="0">
                <a:solidFill>
                  <a:srgbClr val="FFFFFF"/>
                </a:solidFill>
              </a:rPr>
            </a:br>
            <a:r>
              <a:rPr lang="en-US" sz="2000" b="0" dirty="0">
                <a:solidFill>
                  <a:srgbClr val="FFFFFF"/>
                </a:solidFill>
              </a:rPr>
              <a:t>correct is because the sum formula is wrong.” </a:t>
            </a:r>
          </a:p>
        </p:txBody>
      </p:sp>
      <p:sp>
        <p:nvSpPr>
          <p:cNvPr id="17101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/>
              <a:t>And like this for one of our </a:t>
            </a:r>
            <a:r>
              <a:rPr lang="en-US" dirty="0" err="1" smtClean="0"/>
              <a:t>Ms</a:t>
            </a:r>
            <a:endParaRPr lang="en-US" dirty="0"/>
          </a:p>
        </p:txBody>
      </p:sp>
      <p:sp>
        <p:nvSpPr>
          <p:cNvPr id="171013" name="Oval 5"/>
          <p:cNvSpPr>
            <a:spLocks noChangeArrowheads="1"/>
          </p:cNvSpPr>
          <p:nvPr/>
        </p:nvSpPr>
        <p:spPr bwMode="auto">
          <a:xfrm>
            <a:off x="2736324" y="3021061"/>
            <a:ext cx="1135062" cy="582612"/>
          </a:xfrm>
          <a:prstGeom prst="ellipse">
            <a:avLst/>
          </a:prstGeom>
          <a:noFill/>
          <a:ln w="76200" cmpd="sng">
            <a:solidFill>
              <a:srgbClr val="FFFF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7170000"/>
      </p:ext>
    </p:extLst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1011" grpId="0" animBg="1"/>
      <p:bldP spid="17101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2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Unconscious Bias in Software</a:t>
            </a:r>
          </a:p>
        </p:txBody>
      </p:sp>
      <p:sp>
        <p:nvSpPr>
          <p:cNvPr id="6062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11674" y="1337989"/>
            <a:ext cx="8932326" cy="4759325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Q:  Does </a:t>
            </a:r>
            <a:r>
              <a:rPr lang="en-US" baseline="0" dirty="0" smtClean="0"/>
              <a:t>software</a:t>
            </a:r>
            <a:r>
              <a:rPr lang="en-US" dirty="0" smtClean="0"/>
              <a:t> …</a:t>
            </a:r>
          </a:p>
          <a:p>
            <a:pPr lvl="1">
              <a:defRPr/>
            </a:pPr>
            <a:r>
              <a:rPr lang="en-US" dirty="0" smtClean="0"/>
              <a:t>support a </a:t>
            </a:r>
            <a:r>
              <a:rPr lang="en-US" b="1" dirty="0" smtClean="0">
                <a:solidFill>
                  <a:srgbClr val="FF0000"/>
                </a:solidFill>
              </a:rPr>
              <a:t>variety</a:t>
            </a:r>
            <a:r>
              <a:rPr lang="en-US" dirty="0" smtClean="0"/>
              <a:t> of smart users?</a:t>
            </a:r>
          </a:p>
          <a:p>
            <a:pPr>
              <a:defRPr/>
            </a:pPr>
            <a:r>
              <a:rPr lang="en-US" dirty="0" smtClean="0"/>
              <a:t>A: No. </a:t>
            </a:r>
          </a:p>
          <a:p>
            <a:pPr lvl="1">
              <a:defRPr/>
            </a:pPr>
            <a:r>
              <a:rPr lang="en-US" dirty="0" smtClean="0"/>
              <a:t>Unconscious bias, supporting (mainly) 1 kind of user.</a:t>
            </a:r>
          </a:p>
          <a:p>
            <a:pPr lvl="1">
              <a:defRPr/>
            </a:pPr>
            <a:endParaRPr lang="en-US" dirty="0" smtClean="0"/>
          </a:p>
          <a:p>
            <a:pPr lvl="1">
              <a:defRPr/>
            </a:pPr>
            <a:endParaRPr lang="en-US" dirty="0" smtClean="0"/>
          </a:p>
          <a:p>
            <a:pPr lvl="1">
              <a:defRPr/>
            </a:pPr>
            <a:endParaRPr lang="en-US" dirty="0" smtClean="0"/>
          </a:p>
          <a:p>
            <a:pPr>
              <a:defRPr/>
            </a:pPr>
            <a:r>
              <a:rPr lang="en-US" dirty="0"/>
              <a:t>Raise awareness of </a:t>
            </a:r>
            <a:r>
              <a:rPr lang="en-US" dirty="0" smtClean="0"/>
              <a:t>unconscious bias</a:t>
            </a:r>
            <a:r>
              <a:rPr lang="en-US" dirty="0"/>
              <a:t> in </a:t>
            </a:r>
            <a:r>
              <a:rPr lang="en-US" dirty="0" smtClean="0"/>
              <a:t>software:</a:t>
            </a:r>
          </a:p>
          <a:p>
            <a:pPr lvl="1">
              <a:defRPr/>
            </a:pPr>
            <a:r>
              <a:rPr lang="en-US" dirty="0" smtClean="0"/>
              <a:t>Concretely via </a:t>
            </a:r>
            <a:r>
              <a:rPr lang="en-US" dirty="0" err="1" smtClean="0"/>
              <a:t>GenderMag</a:t>
            </a:r>
            <a:r>
              <a:rPr lang="en-US" dirty="0" smtClean="0"/>
              <a:t> (</a:t>
            </a:r>
            <a:r>
              <a:rPr lang="en-US" b="1" dirty="0" smtClean="0">
                <a:solidFill>
                  <a:srgbClr val="FF0000"/>
                </a:solidFill>
              </a:rPr>
              <a:t>beta</a:t>
            </a:r>
            <a:r>
              <a:rPr lang="en-US" dirty="0" smtClean="0"/>
              <a:t>): 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to find gender inclusiveness issues in </a:t>
            </a:r>
            <a:r>
              <a:rPr lang="en-US" baseline="0" dirty="0" smtClean="0"/>
              <a:t>software.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BDD26827-AF95-2443-ADF0-A6D08EF5008C}" type="slidenum">
              <a:rPr lang="en-US" smtClean="0"/>
              <a:t>3</a:t>
            </a:fld>
            <a:endParaRPr lang="en-US" dirty="0"/>
          </a:p>
        </p:txBody>
      </p:sp>
      <p:pic>
        <p:nvPicPr>
          <p:cNvPr id="7" name="Picture 6" descr="shutterstock_216350146.jpg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78518" y="1497013"/>
            <a:ext cx="1124712" cy="1331367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4229443" y="3661414"/>
            <a:ext cx="4160680" cy="1360393"/>
            <a:chOff x="4143113" y="3589867"/>
            <a:chExt cx="4160680" cy="1360393"/>
          </a:xfrm>
        </p:grpSpPr>
        <p:pic>
          <p:nvPicPr>
            <p:cNvPr id="8" name="Picture 7" descr="shutterstock_87421496.jpg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143113" y="3689419"/>
              <a:ext cx="1122387" cy="1161288"/>
            </a:xfrm>
            <a:prstGeom prst="rect">
              <a:avLst/>
            </a:prstGeom>
          </p:spPr>
        </p:pic>
        <p:pic>
          <p:nvPicPr>
            <p:cNvPr id="9" name="Picture 8" descr="Patricia.jpg"/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653806" y="3665840"/>
              <a:ext cx="1124712" cy="1208447"/>
            </a:xfrm>
            <a:prstGeom prst="rect">
              <a:avLst/>
            </a:prstGeom>
          </p:spPr>
        </p:pic>
        <p:pic>
          <p:nvPicPr>
            <p:cNvPr id="10" name="Picture 9" descr="Patrick.jpg"/>
            <p:cNvPicPr>
              <a:picLocks noChangeAspect="1"/>
            </p:cNvPicPr>
            <p:nvPr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179081" y="3589867"/>
              <a:ext cx="1124712" cy="1360393"/>
            </a:xfrm>
            <a:prstGeom prst="rect">
              <a:avLst/>
            </a:prstGeom>
          </p:spPr>
        </p:pic>
      </p:grpSp>
      <p:grpSp>
        <p:nvGrpSpPr>
          <p:cNvPr id="18" name="Group 17"/>
          <p:cNvGrpSpPr/>
          <p:nvPr/>
        </p:nvGrpSpPr>
        <p:grpSpPr>
          <a:xfrm>
            <a:off x="3786716" y="3525950"/>
            <a:ext cx="5113867" cy="1676400"/>
            <a:chOff x="4030133" y="4013200"/>
            <a:chExt cx="5113867" cy="1676400"/>
          </a:xfrm>
        </p:grpSpPr>
        <p:cxnSp>
          <p:nvCxnSpPr>
            <p:cNvPr id="4" name="Straight Connector 3"/>
            <p:cNvCxnSpPr/>
            <p:nvPr/>
          </p:nvCxnSpPr>
          <p:spPr>
            <a:xfrm>
              <a:off x="4030133" y="4148664"/>
              <a:ext cx="5113867" cy="1540936"/>
            </a:xfrm>
            <a:prstGeom prst="line">
              <a:avLst/>
            </a:prstGeom>
            <a:ln w="76200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H="1">
              <a:off x="4030133" y="4013200"/>
              <a:ext cx="5113866" cy="1676400"/>
            </a:xfrm>
            <a:prstGeom prst="line">
              <a:avLst/>
            </a:prstGeom>
            <a:ln w="76200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4130067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24"/>
          <p:cNvGrpSpPr/>
          <p:nvPr/>
        </p:nvGrpSpPr>
        <p:grpSpPr>
          <a:xfrm>
            <a:off x="435889" y="2206580"/>
            <a:ext cx="3701923" cy="3763736"/>
            <a:chOff x="4456743" y="158574"/>
            <a:chExt cx="3701923" cy="3763736"/>
          </a:xfrm>
        </p:grpSpPr>
        <p:pic>
          <p:nvPicPr>
            <p:cNvPr id="5" name="Picture 7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456743" y="158574"/>
              <a:ext cx="3701923" cy="3763736"/>
            </a:xfrm>
            <a:prstGeom prst="rect">
              <a:avLst/>
            </a:prstGeom>
            <a:noFill/>
            <a:ln w="38100">
              <a:solidFill>
                <a:schemeClr val="bg2"/>
              </a:solidFill>
              <a:miter lim="800000"/>
              <a:headEnd/>
              <a:tailEnd/>
            </a:ln>
            <a:effectLst/>
          </p:spPr>
        </p:pic>
        <p:sp>
          <p:nvSpPr>
            <p:cNvPr id="23" name="Rectangle 22"/>
            <p:cNvSpPr/>
            <p:nvPr/>
          </p:nvSpPr>
          <p:spPr bwMode="auto">
            <a:xfrm>
              <a:off x="5686816" y="1440493"/>
              <a:ext cx="388307" cy="463463"/>
            </a:xfrm>
            <a:prstGeom prst="rect">
              <a:avLst/>
            </a:prstGeom>
            <a:solidFill>
              <a:srgbClr val="FF99FF"/>
            </a:solidFill>
            <a:ln w="12700" cap="flat" cmpd="sng" algn="ctr">
              <a:solidFill>
                <a:schemeClr val="bg2"/>
              </a:solidFill>
              <a:prstDash val="solid"/>
              <a:round/>
              <a:headEnd type="oval" w="sm" len="sm"/>
              <a:tailEnd type="oval" w="sm" len="sm"/>
            </a:ln>
            <a:effec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" pitchFamily="34" charset="0"/>
              </a:endParaRPr>
            </a:p>
          </p:txBody>
        </p:sp>
        <p:sp>
          <p:nvSpPr>
            <p:cNvPr id="24" name="Rectangle 23"/>
            <p:cNvSpPr/>
            <p:nvPr/>
          </p:nvSpPr>
          <p:spPr bwMode="auto">
            <a:xfrm>
              <a:off x="5686816" y="1966586"/>
              <a:ext cx="388307" cy="488515"/>
            </a:xfrm>
            <a:prstGeom prst="rect">
              <a:avLst/>
            </a:prstGeom>
            <a:solidFill>
              <a:srgbClr val="FF99FF"/>
            </a:solidFill>
            <a:ln w="12700" cap="flat" cmpd="sng" algn="ctr">
              <a:solidFill>
                <a:schemeClr val="bg2"/>
              </a:solidFill>
              <a:prstDash val="solid"/>
              <a:round/>
              <a:headEnd type="oval" w="sm" len="sm"/>
              <a:tailEnd type="oval" w="sm" len="sm"/>
            </a:ln>
            <a:effec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" pitchFamily="34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Across Populations </a:t>
            </a:r>
            <a:r>
              <a:rPr lang="en-US" sz="1000" dirty="0" smtClean="0"/>
              <a:t>[Burnett]</a:t>
            </a:r>
            <a:endParaRPr lang="en-US" sz="10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0967" y="1497013"/>
            <a:ext cx="4563976" cy="4759325"/>
          </a:xfrm>
        </p:spPr>
        <p:txBody>
          <a:bodyPr/>
          <a:lstStyle/>
          <a:p>
            <a:r>
              <a:rPr lang="en-US" dirty="0" smtClean="0"/>
              <a:t>Stay with familiar features: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507436"/>
            <a:ext cx="4038600" cy="4525963"/>
          </a:xfrm>
        </p:spPr>
        <p:txBody>
          <a:bodyPr/>
          <a:lstStyle/>
          <a:p>
            <a:r>
              <a:rPr lang="en-US" dirty="0" smtClean="0"/>
              <a:t>Fiddle with new ones:</a:t>
            </a:r>
            <a:endParaRPr lang="en-US" dirty="0"/>
          </a:p>
        </p:txBody>
      </p:sp>
      <p:grpSp>
        <p:nvGrpSpPr>
          <p:cNvPr id="8" name="Group 14"/>
          <p:cNvGrpSpPr/>
          <p:nvPr/>
        </p:nvGrpSpPr>
        <p:grpSpPr>
          <a:xfrm>
            <a:off x="4886204" y="2215001"/>
            <a:ext cx="3543778" cy="3603171"/>
            <a:chOff x="2771096" y="2492828"/>
            <a:chExt cx="3543778" cy="3603171"/>
          </a:xfrm>
        </p:grpSpPr>
        <p:pic>
          <p:nvPicPr>
            <p:cNvPr id="16" name="Picture 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771096" y="2492828"/>
              <a:ext cx="3543778" cy="3603171"/>
            </a:xfrm>
            <a:prstGeom prst="rect">
              <a:avLst/>
            </a:prstGeom>
            <a:noFill/>
            <a:ln w="38100">
              <a:solidFill>
                <a:schemeClr val="bg2"/>
              </a:solidFill>
              <a:miter lim="800000"/>
              <a:headEnd/>
              <a:tailEnd/>
            </a:ln>
            <a:effectLst/>
          </p:spPr>
        </p:pic>
        <p:sp>
          <p:nvSpPr>
            <p:cNvPr id="17" name="Rectangle 16"/>
            <p:cNvSpPr/>
            <p:nvPr/>
          </p:nvSpPr>
          <p:spPr bwMode="auto">
            <a:xfrm>
              <a:off x="3937000" y="3733800"/>
              <a:ext cx="393700" cy="457200"/>
            </a:xfrm>
            <a:prstGeom prst="rect">
              <a:avLst/>
            </a:prstGeom>
            <a:solidFill>
              <a:srgbClr val="FF99FF"/>
            </a:solidFill>
            <a:ln w="3175" cap="flat" cmpd="sng" algn="ctr">
              <a:solidFill>
                <a:schemeClr val="bg2"/>
              </a:solidFill>
              <a:prstDash val="solid"/>
              <a:round/>
              <a:headEnd type="oval" w="sm" len="sm"/>
              <a:tailEnd type="oval" w="sm" len="sm"/>
            </a:ln>
            <a:effec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" pitchFamily="34" charset="0"/>
              </a:endParaRPr>
            </a:p>
          </p:txBody>
        </p:sp>
      </p:grpSp>
      <p:grpSp>
        <p:nvGrpSpPr>
          <p:cNvPr id="9" name="Group 39"/>
          <p:cNvGrpSpPr/>
          <p:nvPr/>
        </p:nvGrpSpPr>
        <p:grpSpPr>
          <a:xfrm>
            <a:off x="5179214" y="2697038"/>
            <a:ext cx="3563954" cy="3572238"/>
            <a:chOff x="5261924" y="2390151"/>
            <a:chExt cx="3998071" cy="4065078"/>
          </a:xfrm>
        </p:grpSpPr>
        <p:pic>
          <p:nvPicPr>
            <p:cNvPr id="41" name="Picture 3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5261924" y="2390151"/>
              <a:ext cx="3998071" cy="4065078"/>
            </a:xfrm>
            <a:prstGeom prst="rect">
              <a:avLst/>
            </a:prstGeom>
            <a:noFill/>
            <a:ln w="38100">
              <a:solidFill>
                <a:schemeClr val="bg2"/>
              </a:solidFill>
              <a:miter lim="800000"/>
              <a:headEnd/>
              <a:tailEnd/>
            </a:ln>
            <a:effectLst/>
          </p:spPr>
        </p:pic>
        <p:sp>
          <p:nvSpPr>
            <p:cNvPr id="42" name="Rectangle 41"/>
            <p:cNvSpPr/>
            <p:nvPr/>
          </p:nvSpPr>
          <p:spPr bwMode="auto">
            <a:xfrm>
              <a:off x="6592056" y="3809599"/>
              <a:ext cx="432938" cy="502920"/>
            </a:xfrm>
            <a:prstGeom prst="rect">
              <a:avLst/>
            </a:prstGeom>
            <a:solidFill>
              <a:srgbClr val="FF99FF"/>
            </a:solidFill>
            <a:ln w="3175" cap="flat" cmpd="sng" algn="ctr">
              <a:solidFill>
                <a:srgbClr val="000000"/>
              </a:solidFill>
              <a:prstDash val="solid"/>
              <a:round/>
              <a:headEnd type="oval" w="sm" len="sm"/>
              <a:tailEnd type="oval" w="sm" len="sm"/>
            </a:ln>
            <a:effec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 smtClean="0">
                <a:ln>
                  <a:solidFill>
                    <a:srgbClr val="000000"/>
                  </a:solidFill>
                </a:ln>
                <a:solidFill>
                  <a:srgbClr val="FF99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" pitchFamily="34" charset="0"/>
              </a:endParaRPr>
            </a:p>
          </p:txBody>
        </p:sp>
      </p:grpSp>
      <p:grpSp>
        <p:nvGrpSpPr>
          <p:cNvPr id="11" name="Group 17"/>
          <p:cNvGrpSpPr/>
          <p:nvPr/>
        </p:nvGrpSpPr>
        <p:grpSpPr>
          <a:xfrm>
            <a:off x="5481145" y="3085883"/>
            <a:ext cx="3662855" cy="3596753"/>
            <a:chOff x="5731887" y="1671185"/>
            <a:chExt cx="3412113" cy="3469299"/>
          </a:xfrm>
        </p:grpSpPr>
        <p:pic>
          <p:nvPicPr>
            <p:cNvPr id="19" name="Picture 3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5731887" y="1671185"/>
              <a:ext cx="3412113" cy="3469299"/>
            </a:xfrm>
            <a:prstGeom prst="rect">
              <a:avLst/>
            </a:prstGeom>
            <a:noFill/>
            <a:ln w="38100">
              <a:solidFill>
                <a:schemeClr val="bg2"/>
              </a:solidFill>
              <a:miter lim="800000"/>
              <a:headEnd/>
              <a:tailEnd/>
            </a:ln>
            <a:effectLst/>
          </p:spPr>
        </p:pic>
        <p:sp>
          <p:nvSpPr>
            <p:cNvPr id="20" name="Rectangle 19"/>
            <p:cNvSpPr/>
            <p:nvPr/>
          </p:nvSpPr>
          <p:spPr bwMode="auto">
            <a:xfrm>
              <a:off x="6870700" y="2844800"/>
              <a:ext cx="347472" cy="431800"/>
            </a:xfrm>
            <a:prstGeom prst="rect">
              <a:avLst/>
            </a:prstGeom>
            <a:solidFill>
              <a:srgbClr val="FF99FF"/>
            </a:solidFill>
            <a:ln w="3175" cap="flat" cmpd="sng" algn="ctr">
              <a:solidFill>
                <a:schemeClr val="bg2"/>
              </a:solidFill>
              <a:prstDash val="solid"/>
              <a:round/>
              <a:headEnd type="oval" w="sm" len="sm"/>
              <a:tailEnd type="oval" w="sm" len="sm"/>
            </a:ln>
            <a:effec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" pitchFamily="34" charset="0"/>
              </a:endParaRPr>
            </a:p>
          </p:txBody>
        </p:sp>
        <p:sp>
          <p:nvSpPr>
            <p:cNvPr id="21" name="Rectangle 20"/>
            <p:cNvSpPr/>
            <p:nvPr/>
          </p:nvSpPr>
          <p:spPr bwMode="auto">
            <a:xfrm>
              <a:off x="6870700" y="3340100"/>
              <a:ext cx="347472" cy="429768"/>
            </a:xfrm>
            <a:prstGeom prst="rect">
              <a:avLst/>
            </a:prstGeom>
            <a:solidFill>
              <a:srgbClr val="FF99FF"/>
            </a:solidFill>
            <a:ln w="3175" cap="flat" cmpd="sng" algn="ctr">
              <a:solidFill>
                <a:schemeClr val="bg2"/>
              </a:solidFill>
              <a:prstDash val="solid"/>
              <a:round/>
              <a:headEnd type="oval" w="sm" len="sm"/>
              <a:tailEnd type="oval" w="sm" len="sm"/>
            </a:ln>
            <a:effec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" pitchFamily="34" charset="0"/>
              </a:endParaRPr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458217" y="2666316"/>
            <a:ext cx="3620181" cy="3523376"/>
            <a:chOff x="458217" y="2666316"/>
            <a:chExt cx="3620181" cy="3523376"/>
          </a:xfrm>
        </p:grpSpPr>
        <p:grpSp>
          <p:nvGrpSpPr>
            <p:cNvPr id="10" name="Group 43"/>
            <p:cNvGrpSpPr/>
            <p:nvPr/>
          </p:nvGrpSpPr>
          <p:grpSpPr>
            <a:xfrm>
              <a:off x="458217" y="2666316"/>
              <a:ext cx="3620181" cy="3523376"/>
              <a:chOff x="-819438" y="474848"/>
              <a:chExt cx="3620181" cy="3523376"/>
            </a:xfrm>
          </p:grpSpPr>
          <p:pic>
            <p:nvPicPr>
              <p:cNvPr id="6" name="Picture 8"/>
              <p:cNvPicPr>
                <a:picLocks noChangeAspect="1" noChangeArrowheads="1"/>
              </p:cNvPicPr>
              <p:nvPr/>
            </p:nvPicPr>
            <p:blipFill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r="23670" b="7360"/>
              <a:stretch>
                <a:fillRect/>
              </a:stretch>
            </p:blipFill>
            <p:spPr bwMode="auto">
              <a:xfrm>
                <a:off x="-819438" y="474848"/>
                <a:ext cx="3620181" cy="3523376"/>
              </a:xfrm>
              <a:prstGeom prst="rect">
                <a:avLst/>
              </a:prstGeom>
              <a:noFill/>
              <a:ln w="9525">
                <a:solidFill>
                  <a:schemeClr val="bg2"/>
                </a:solidFill>
                <a:miter lim="800000"/>
                <a:headEnd/>
                <a:tailEnd/>
              </a:ln>
              <a:effectLst/>
            </p:spPr>
          </p:pic>
          <p:sp>
            <p:nvSpPr>
              <p:cNvPr id="43" name="TextBox 42"/>
              <p:cNvSpPr txBox="1"/>
              <p:nvPr/>
            </p:nvSpPr>
            <p:spPr>
              <a:xfrm>
                <a:off x="1078155" y="2050390"/>
                <a:ext cx="75052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solidFill>
                      <a:srgbClr val="FF66FF"/>
                    </a:solidFill>
                  </a:rPr>
                  <a:t>pink</a:t>
                </a:r>
                <a:endParaRPr lang="en-US" dirty="0">
                  <a:solidFill>
                    <a:srgbClr val="FF66FF"/>
                  </a:solidFill>
                </a:endParaRPr>
              </a:p>
            </p:txBody>
          </p:sp>
        </p:grpSp>
        <p:grpSp>
          <p:nvGrpSpPr>
            <p:cNvPr id="52" name="Group 51"/>
            <p:cNvGrpSpPr/>
            <p:nvPr/>
          </p:nvGrpSpPr>
          <p:grpSpPr>
            <a:xfrm>
              <a:off x="1728966" y="2777409"/>
              <a:ext cx="1499453" cy="2959906"/>
              <a:chOff x="1728966" y="2777409"/>
              <a:chExt cx="1499453" cy="2959906"/>
            </a:xfrm>
          </p:grpSpPr>
          <p:cxnSp>
            <p:nvCxnSpPr>
              <p:cNvPr id="36" name="Straight Connector 35"/>
              <p:cNvCxnSpPr/>
              <p:nvPr/>
            </p:nvCxnSpPr>
            <p:spPr bwMode="auto">
              <a:xfrm rot="5400000">
                <a:off x="249286" y="4257093"/>
                <a:ext cx="2959902" cy="541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>
                    <a:lumMod val="2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</p:cxnSp>
          <p:cxnSp>
            <p:nvCxnSpPr>
              <p:cNvPr id="37" name="Straight Connector 36"/>
              <p:cNvCxnSpPr/>
              <p:nvPr/>
            </p:nvCxnSpPr>
            <p:spPr bwMode="auto">
              <a:xfrm rot="16200000" flipH="1">
                <a:off x="1023200" y="4220620"/>
                <a:ext cx="2944602" cy="58182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>
                    <a:lumMod val="2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</p:cxnSp>
          <p:cxnSp>
            <p:nvCxnSpPr>
              <p:cNvPr id="39" name="Straight Connector 38"/>
              <p:cNvCxnSpPr/>
              <p:nvPr/>
            </p:nvCxnSpPr>
            <p:spPr bwMode="auto">
              <a:xfrm rot="16200000" flipH="1">
                <a:off x="1746977" y="4225270"/>
                <a:ext cx="2929303" cy="33581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>
                    <a:lumMod val="2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</p:cxnSp>
        </p:grpSp>
      </p:grpSp>
      <p:pic>
        <p:nvPicPr>
          <p:cNvPr id="32" name="Picture 31" descr="shutterstock_216350146.jpg"/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53972" y="3792267"/>
            <a:ext cx="853934" cy="1051560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4919281" y="2919370"/>
            <a:ext cx="4261999" cy="1924456"/>
            <a:chOff x="4919281" y="2919370"/>
            <a:chExt cx="4261999" cy="1924456"/>
          </a:xfrm>
        </p:grpSpPr>
        <p:pic>
          <p:nvPicPr>
            <p:cNvPr id="34" name="Picture 33" descr="shutterstock_216350146.jpg"/>
            <p:cNvPicPr>
              <a:picLocks noChangeAspect="1"/>
            </p:cNvPicPr>
            <p:nvPr/>
          </p:nvPicPr>
          <p:blipFill rotWithShape="1"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327346" y="2919370"/>
              <a:ext cx="853934" cy="1051560"/>
            </a:xfrm>
            <a:prstGeom prst="rect">
              <a:avLst/>
            </a:prstGeom>
          </p:spPr>
        </p:pic>
        <p:pic>
          <p:nvPicPr>
            <p:cNvPr id="35" name="Picture 34" descr="shutterstock_87421496.jpg"/>
            <p:cNvPicPr>
              <a:picLocks noChangeAspect="1"/>
            </p:cNvPicPr>
            <p:nvPr/>
          </p:nvPicPr>
          <p:blipFill rotWithShape="1"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19281" y="3792266"/>
              <a:ext cx="849406" cy="1051560"/>
            </a:xfrm>
            <a:prstGeom prst="rect">
              <a:avLst/>
            </a:prstGeom>
          </p:spPr>
        </p:pic>
      </p:grpSp>
      <p:pic>
        <p:nvPicPr>
          <p:cNvPr id="40" name="Picture 39" descr="shutterstock_87421496.jpg"/>
          <p:cNvPicPr>
            <a:picLocks noChangeAspect="1"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272" y="2814918"/>
            <a:ext cx="849406" cy="1051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10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Now you know this and I know this.</a:t>
            </a:r>
          </a:p>
          <a:p>
            <a:r>
              <a:rPr lang="en-US" dirty="0" err="1" smtClean="0"/>
              <a:t>GenderMag</a:t>
            </a:r>
            <a:r>
              <a:rPr lang="en-US" dirty="0" smtClean="0"/>
              <a:t> is to let “John” use this.</a:t>
            </a:r>
          </a:p>
          <a:p>
            <a:pPr lvl="1"/>
            <a:r>
              <a:rPr lang="en-US" dirty="0" smtClean="0"/>
              <a:t>So his med techs’ software can be more</a:t>
            </a:r>
            <a:br>
              <a:rPr lang="en-US" dirty="0" smtClean="0"/>
            </a:br>
            <a:r>
              <a:rPr lang="en-US" dirty="0" smtClean="0"/>
              <a:t>gender-inclusive</a:t>
            </a:r>
          </a:p>
          <a:p>
            <a:pPr lvl="1"/>
            <a:r>
              <a:rPr lang="en-US" dirty="0" smtClean="0"/>
              <a:t>and his company can survive.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26827-AF95-2443-ADF0-A6D08EF5008C}" type="slidenum">
              <a:rPr lang="en-US" smtClean="0"/>
              <a:t>31</a:t>
            </a:fld>
            <a:endParaRPr lang="en-US" dirty="0"/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672" r="12671"/>
          <a:stretch>
            <a:fillRect/>
          </a:stretch>
        </p:blipFill>
        <p:spPr bwMode="auto">
          <a:xfrm>
            <a:off x="4010818" y="4364038"/>
            <a:ext cx="1122363" cy="2357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185922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0022"/>
            <a:ext cx="9144000" cy="1143000"/>
          </a:xfrm>
        </p:spPr>
        <p:txBody>
          <a:bodyPr/>
          <a:lstStyle/>
          <a:p>
            <a:r>
              <a:rPr lang="en-US" dirty="0" err="1" smtClean="0"/>
              <a:t>GenderMag</a:t>
            </a:r>
            <a:r>
              <a:rPr lang="en-US" dirty="0" smtClean="0"/>
              <a:t> Cognitive Walkthrough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53022"/>
            <a:ext cx="8229600" cy="5214016"/>
          </a:xfrm>
        </p:spPr>
        <p:txBody>
          <a:bodyPr>
            <a:noAutofit/>
          </a:bodyPr>
          <a:lstStyle/>
          <a:p>
            <a:r>
              <a:rPr lang="en-US" dirty="0"/>
              <a:t>S</a:t>
            </a:r>
            <a:r>
              <a:rPr lang="en-US" dirty="0" smtClean="0"/>
              <a:t>tandard CW: evaluates usability &amp; learnability for a first-time user.</a:t>
            </a:r>
            <a:r>
              <a:rPr lang="en-US" sz="2800" dirty="0" smtClean="0"/>
              <a:t> </a:t>
            </a:r>
          </a:p>
          <a:p>
            <a:pPr lvl="1"/>
            <a:r>
              <a:rPr lang="en-US" dirty="0" smtClean="0"/>
              <a:t>Set-Up Phase:</a:t>
            </a:r>
          </a:p>
          <a:p>
            <a:pPr lvl="2"/>
            <a:r>
              <a:rPr lang="en-US" sz="2000" dirty="0" smtClean="0"/>
              <a:t>Decide on scenario and a path thru it.</a:t>
            </a:r>
          </a:p>
          <a:p>
            <a:pPr lvl="1"/>
            <a:r>
              <a:rPr lang="en-US" dirty="0" smtClean="0"/>
              <a:t>Analysis Phase: For each “ideal” action:</a:t>
            </a:r>
          </a:p>
          <a:p>
            <a:pPr lvl="2"/>
            <a:r>
              <a:rPr lang="en-US" sz="2000" dirty="0" smtClean="0"/>
              <a:t>Use prototype to step through the "ideal" path, answering specific questions along the way. </a:t>
            </a:r>
          </a:p>
          <a:p>
            <a:r>
              <a:rPr lang="en-US" dirty="0" err="1" smtClean="0"/>
              <a:t>GenderMag</a:t>
            </a:r>
            <a:r>
              <a:rPr lang="en-US" dirty="0" smtClean="0"/>
              <a:t> CW: integrated reminders to the relevant persona facets, like this </a:t>
            </a:r>
            <a:r>
              <a:rPr lang="en-US" dirty="0" smtClean="0">
                <a:solidFill>
                  <a:srgbClr val="FF0000"/>
                </a:solidFill>
                <a:latin typeface="Wingdings"/>
                <a:ea typeface="Wingdings"/>
                <a:cs typeface="Wingdings"/>
                <a:sym typeface="Wingdings"/>
              </a:rPr>
              <a:t>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26827-AF95-2443-ADF0-A6D08EF5008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844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40781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The Process:</a:t>
            </a:r>
            <a:r>
              <a:rPr lang="en-US" dirty="0"/>
              <a:t> </a:t>
            </a:r>
            <a:r>
              <a:rPr lang="en-US" dirty="0" err="1" smtClean="0"/>
              <a:t>GenderMag</a:t>
            </a:r>
            <a:r>
              <a:rPr lang="en-US" dirty="0" smtClean="0"/>
              <a:t> CW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26827-AF95-2443-ADF0-A6D08EF5008C}" type="slidenum">
              <a:rPr lang="en-US" smtClean="0"/>
              <a:t>33</a:t>
            </a:fld>
            <a:endParaRPr lang="en-US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0" y="1413934"/>
            <a:ext cx="9144000" cy="5121275"/>
          </a:xfrm>
        </p:spPr>
        <p:txBody>
          <a:bodyPr/>
          <a:lstStyle/>
          <a:p>
            <a:r>
              <a:rPr lang="en-US" dirty="0" smtClean="0"/>
              <a:t>Each </a:t>
            </a:r>
            <a:r>
              <a:rPr lang="en-US" dirty="0" err="1" smtClean="0"/>
              <a:t>subgoal</a:t>
            </a:r>
            <a:r>
              <a:rPr lang="en-US" dirty="0" smtClean="0"/>
              <a:t>: </a:t>
            </a:r>
            <a:r>
              <a:rPr lang="en-US" sz="28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Will </a:t>
            </a:r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dirty="0" smtClean="0">
                <a:solidFill>
                  <a:srgbClr val="FF0000"/>
                </a:solidFill>
              </a:rPr>
              <a:t>      </a:t>
            </a:r>
            <a:r>
              <a:rPr lang="en-US" sz="28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have formed this sub-goal…?</a:t>
            </a:r>
          </a:p>
          <a:p>
            <a:pPr lvl="2"/>
            <a:r>
              <a:rPr lang="en-US" sz="2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Yes/no.                 Why?</a:t>
            </a:r>
          </a:p>
          <a:p>
            <a:pPr lvl="2"/>
            <a:endParaRPr lang="en-US" sz="2400" kern="1200" dirty="0" smtClean="0">
              <a:solidFill>
                <a:srgbClr val="FF0000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dirty="0" smtClean="0"/>
              <a:t>Each action:</a:t>
            </a:r>
          </a:p>
          <a:p>
            <a:pPr lvl="1"/>
            <a:r>
              <a:rPr lang="en-US" dirty="0" smtClean="0"/>
              <a:t>1. Will 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          </a:t>
            </a:r>
            <a:r>
              <a:rPr lang="en-US" u="sng" dirty="0" smtClean="0"/>
              <a:t>know what to do</a:t>
            </a:r>
            <a:r>
              <a:rPr lang="en-US" dirty="0" smtClean="0"/>
              <a:t>?  </a:t>
            </a:r>
            <a:endParaRPr lang="en-US" dirty="0"/>
          </a:p>
          <a:p>
            <a:pPr lvl="2"/>
            <a:r>
              <a:rPr lang="en-US" dirty="0" smtClean="0"/>
              <a:t>Yes/no.                  Why?</a:t>
            </a:r>
            <a:endParaRPr lang="en-US" dirty="0"/>
          </a:p>
          <a:p>
            <a:pPr lvl="1"/>
            <a:r>
              <a:rPr lang="en-US" dirty="0"/>
              <a:t>2</a:t>
            </a:r>
            <a:r>
              <a:rPr lang="en-US" dirty="0" smtClean="0"/>
              <a:t>. If action … will 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          </a:t>
            </a:r>
            <a:r>
              <a:rPr lang="en-US" u="sng" dirty="0" smtClean="0"/>
              <a:t>see progress</a:t>
            </a:r>
            <a:r>
              <a:rPr lang="en-US" dirty="0" smtClean="0"/>
              <a:t> </a:t>
            </a:r>
            <a:r>
              <a:rPr lang="en-US" dirty="0"/>
              <a:t>to </a:t>
            </a:r>
            <a:r>
              <a:rPr lang="en-US" dirty="0" err="1" smtClean="0"/>
              <a:t>subgoal</a:t>
            </a:r>
            <a:r>
              <a:rPr lang="en-US" dirty="0"/>
              <a:t>?</a:t>
            </a:r>
          </a:p>
          <a:p>
            <a:pPr lvl="2"/>
            <a:r>
              <a:rPr lang="en-US" dirty="0" smtClean="0"/>
              <a:t>Yes/no.                Why</a:t>
            </a:r>
            <a:r>
              <a:rPr lang="en-US" dirty="0"/>
              <a:t>?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961321" y="1936646"/>
            <a:ext cx="16631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/maybe.</a:t>
            </a:r>
            <a:endParaRPr 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3928443" y="1996340"/>
            <a:ext cx="488425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FF0000"/>
                </a:solidFill>
              </a:rPr>
              <a:t> </a:t>
            </a:r>
            <a:r>
              <a:rPr lang="en-US" sz="2200" dirty="0" smtClean="0">
                <a:solidFill>
                  <a:srgbClr val="FF0000"/>
                </a:solidFill>
              </a:rPr>
              <a:t>Consider Abby’s </a:t>
            </a:r>
            <a:r>
              <a:rPr lang="en-US" sz="2200" i="1" dirty="0" smtClean="0">
                <a:solidFill>
                  <a:srgbClr val="FF0000"/>
                </a:solidFill>
              </a:rPr>
              <a:t>Motivations</a:t>
            </a:r>
            <a:r>
              <a:rPr lang="is-IS" sz="2200" dirty="0" smtClean="0">
                <a:solidFill>
                  <a:srgbClr val="FF0000"/>
                </a:solidFill>
              </a:rPr>
              <a:t>…</a:t>
            </a:r>
            <a:endParaRPr lang="en-US" sz="2200" dirty="0"/>
          </a:p>
        </p:txBody>
      </p:sp>
      <p:sp>
        <p:nvSpPr>
          <p:cNvPr id="9" name="TextBox 8"/>
          <p:cNvSpPr txBox="1"/>
          <p:nvPr/>
        </p:nvSpPr>
        <p:spPr>
          <a:xfrm>
            <a:off x="1782417" y="3459819"/>
            <a:ext cx="11131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Abby</a:t>
            </a:r>
            <a:endParaRPr lang="en-US" sz="2800" dirty="0"/>
          </a:p>
        </p:txBody>
      </p:sp>
      <p:sp>
        <p:nvSpPr>
          <p:cNvPr id="10" name="TextBox 9"/>
          <p:cNvSpPr txBox="1"/>
          <p:nvPr/>
        </p:nvSpPr>
        <p:spPr>
          <a:xfrm>
            <a:off x="3369364" y="1431187"/>
            <a:ext cx="11131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FF0000"/>
                </a:solidFill>
              </a:rPr>
              <a:t>Abby</a:t>
            </a:r>
            <a:endParaRPr lang="en-US" sz="3200" dirty="0"/>
          </a:p>
        </p:txBody>
      </p:sp>
      <p:sp>
        <p:nvSpPr>
          <p:cNvPr id="11" name="TextBox 10"/>
          <p:cNvSpPr txBox="1"/>
          <p:nvPr/>
        </p:nvSpPr>
        <p:spPr>
          <a:xfrm>
            <a:off x="3245127" y="4407513"/>
            <a:ext cx="11131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Abby</a:t>
            </a:r>
            <a:endParaRPr lang="en-US" sz="2800" dirty="0"/>
          </a:p>
        </p:txBody>
      </p:sp>
      <p:sp>
        <p:nvSpPr>
          <p:cNvPr id="12" name="TextBox 11"/>
          <p:cNvSpPr txBox="1"/>
          <p:nvPr/>
        </p:nvSpPr>
        <p:spPr>
          <a:xfrm>
            <a:off x="1991139" y="3946824"/>
            <a:ext cx="12854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/maybe.</a:t>
            </a:r>
            <a:endParaRPr lang="en-US" sz="2400" dirty="0"/>
          </a:p>
        </p:txBody>
      </p:sp>
      <p:sp>
        <p:nvSpPr>
          <p:cNvPr id="13" name="TextBox 12"/>
          <p:cNvSpPr txBox="1"/>
          <p:nvPr/>
        </p:nvSpPr>
        <p:spPr>
          <a:xfrm>
            <a:off x="1991138" y="4906399"/>
            <a:ext cx="12854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/maybe.</a:t>
            </a:r>
            <a:endParaRPr lang="en-US" sz="2400" dirty="0"/>
          </a:p>
        </p:txBody>
      </p:sp>
      <p:sp>
        <p:nvSpPr>
          <p:cNvPr id="14" name="TextBox 13"/>
          <p:cNvSpPr txBox="1"/>
          <p:nvPr/>
        </p:nvSpPr>
        <p:spPr>
          <a:xfrm>
            <a:off x="4111072" y="3977602"/>
            <a:ext cx="524164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solidFill>
                  <a:srgbClr val="FF0000"/>
                </a:solidFill>
              </a:rPr>
              <a:t>Consider Abby’s , </a:t>
            </a:r>
            <a:r>
              <a:rPr lang="is-IS" sz="2200" dirty="0" smtClean="0">
                <a:solidFill>
                  <a:srgbClr val="FF0000"/>
                </a:solidFill>
              </a:rPr>
              <a:t>… </a:t>
            </a:r>
            <a:r>
              <a:rPr lang="is-IS" sz="2200" i="1" dirty="0" smtClean="0">
                <a:solidFill>
                  <a:srgbClr val="FF0000"/>
                </a:solidFill>
              </a:rPr>
              <a:t>Tinkering</a:t>
            </a:r>
            <a:endParaRPr lang="en-US" sz="2200" i="1" dirty="0"/>
          </a:p>
        </p:txBody>
      </p:sp>
      <p:sp>
        <p:nvSpPr>
          <p:cNvPr id="15" name="TextBox 14"/>
          <p:cNvSpPr txBox="1"/>
          <p:nvPr/>
        </p:nvSpPr>
        <p:spPr>
          <a:xfrm>
            <a:off x="3928443" y="4937177"/>
            <a:ext cx="488425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solidFill>
                  <a:srgbClr val="FF0000"/>
                </a:solidFill>
              </a:rPr>
              <a:t>Consider Abby’s </a:t>
            </a:r>
            <a:r>
              <a:rPr lang="en-US" sz="2200" i="1" dirty="0" smtClean="0">
                <a:solidFill>
                  <a:srgbClr val="FF0000"/>
                </a:solidFill>
              </a:rPr>
              <a:t>Self-Efficacy &amp; </a:t>
            </a:r>
            <a:r>
              <a:rPr lang="is-IS" sz="2200" i="1" dirty="0" smtClean="0">
                <a:solidFill>
                  <a:srgbClr val="FF0000"/>
                </a:solidFill>
              </a:rPr>
              <a:t>…</a:t>
            </a:r>
            <a:endParaRPr lang="en-US" sz="2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04726" y="2700122"/>
            <a:ext cx="1113174" cy="1261203"/>
          </a:xfrm>
          <a:prstGeom prst="rect">
            <a:avLst/>
          </a:prstGeom>
        </p:spPr>
      </p:pic>
      <p:sp>
        <p:nvSpPr>
          <p:cNvPr id="16" name="Cloud 15"/>
          <p:cNvSpPr/>
          <p:nvPr/>
        </p:nvSpPr>
        <p:spPr>
          <a:xfrm>
            <a:off x="7898295" y="736737"/>
            <a:ext cx="887897" cy="711388"/>
          </a:xfrm>
          <a:prstGeom prst="cloud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7829550" y="812958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0" name="Oval Callout 19"/>
          <p:cNvSpPr/>
          <p:nvPr/>
        </p:nvSpPr>
        <p:spPr>
          <a:xfrm>
            <a:off x="3624468" y="5670436"/>
            <a:ext cx="3577549" cy="1074812"/>
          </a:xfrm>
          <a:prstGeom prst="wedgeEllipseCallout">
            <a:avLst>
              <a:gd name="adj1" fmla="val 42908"/>
              <a:gd name="adj2" fmla="val -168310"/>
            </a:avLst>
          </a:prstGeom>
          <a:solidFill>
            <a:srgbClr val="1E497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1"/>
            <a:r>
              <a:rPr lang="is-IS" sz="2400" dirty="0" smtClean="0"/>
              <a:t>…</a:t>
            </a:r>
            <a:r>
              <a:rPr lang="en-US" sz="2400" dirty="0" smtClean="0"/>
              <a:t>disinclined to push and poke</a:t>
            </a:r>
            <a:r>
              <a:rPr lang="is-IS" sz="2400" dirty="0" smtClean="0"/>
              <a:t>…</a:t>
            </a:r>
            <a:endParaRPr lang="is-IS" sz="2400" dirty="0"/>
          </a:p>
        </p:txBody>
      </p:sp>
    </p:spTree>
    <p:extLst>
      <p:ext uri="{BB962C8B-B14F-4D97-AF65-F5344CB8AC3E}">
        <p14:creationId xmlns:p14="http://schemas.microsoft.com/office/powerpoint/2010/main" val="913261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20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417638"/>
            <a:ext cx="91440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From: </a:t>
            </a:r>
          </a:p>
          <a:p>
            <a:pPr lvl="1"/>
            <a:r>
              <a:rPr lang="en-US" dirty="0" smtClean="0"/>
              <a:t>Formative case study at Company </a:t>
            </a:r>
            <a:r>
              <a:rPr lang="en-US" dirty="0"/>
              <a:t>X  </a:t>
            </a:r>
            <a:r>
              <a:rPr lang="en-US" sz="2000" dirty="0" smtClean="0"/>
              <a:t>[IwC’16</a:t>
            </a:r>
            <a:r>
              <a:rPr lang="en-US" sz="2000" dirty="0"/>
              <a:t>]</a:t>
            </a:r>
            <a:endParaRPr lang="en-US" sz="2000" dirty="0" smtClean="0"/>
          </a:p>
          <a:p>
            <a:pPr lvl="1"/>
            <a:r>
              <a:rPr lang="en-US" dirty="0" smtClean="0"/>
              <a:t>Formative Workshop Event at </a:t>
            </a:r>
            <a:r>
              <a:rPr lang="en-US" dirty="0"/>
              <a:t>VLHCC’13</a:t>
            </a:r>
            <a:r>
              <a:rPr lang="en-US" sz="2000" dirty="0"/>
              <a:t> [IwC’16]</a:t>
            </a:r>
            <a:endParaRPr lang="en-US" sz="2000" dirty="0" smtClean="0"/>
          </a:p>
          <a:p>
            <a:pPr lvl="1"/>
            <a:r>
              <a:rPr lang="en-US" dirty="0" smtClean="0"/>
              <a:t>Lab Study with UX practitioners in </a:t>
            </a:r>
            <a:r>
              <a:rPr lang="en-US" dirty="0"/>
              <a:t>London </a:t>
            </a:r>
            <a:r>
              <a:rPr lang="en-US" sz="2000" dirty="0"/>
              <a:t>[IwC’16]</a:t>
            </a:r>
            <a:endParaRPr lang="en-US" sz="2000" dirty="0" smtClean="0"/>
          </a:p>
          <a:p>
            <a:pPr lvl="1"/>
            <a:r>
              <a:rPr lang="en-US" dirty="0" smtClean="0"/>
              <a:t>Field study (4 real-world software teams</a:t>
            </a:r>
            <a:r>
              <a:rPr lang="en-US" dirty="0"/>
              <a:t>)</a:t>
            </a:r>
            <a:r>
              <a:rPr lang="en-US" sz="2000" dirty="0"/>
              <a:t> </a:t>
            </a:r>
            <a:r>
              <a:rPr lang="en-US" sz="2000" dirty="0" smtClean="0"/>
              <a:t>[CHI’16</a:t>
            </a:r>
            <a:r>
              <a:rPr lang="en-US" sz="2000" dirty="0"/>
              <a:t>]</a:t>
            </a:r>
            <a:endParaRPr lang="en-US" sz="2000" dirty="0" smtClean="0"/>
          </a:p>
          <a:p>
            <a:pPr lvl="1"/>
            <a:r>
              <a:rPr lang="en-US" dirty="0" smtClean="0"/>
              <a:t>Working with several companies </a:t>
            </a:r>
            <a:br>
              <a:rPr lang="en-US" dirty="0" smtClean="0"/>
            </a:br>
            <a:r>
              <a:rPr lang="en-US" dirty="0" smtClean="0"/>
              <a:t>		with Microsoft in the lead</a:t>
            </a:r>
          </a:p>
          <a:p>
            <a:r>
              <a:rPr lang="en-US" dirty="0" smtClean="0"/>
              <a:t>Results:</a:t>
            </a:r>
          </a:p>
          <a:p>
            <a:pPr lvl="1"/>
            <a:r>
              <a:rPr lang="en-US" dirty="0" smtClean="0"/>
              <a:t>People: Usable by </a:t>
            </a:r>
            <a:r>
              <a:rPr lang="en-US" dirty="0" err="1" smtClean="0"/>
              <a:t>UX’ers</a:t>
            </a:r>
            <a:r>
              <a:rPr lang="en-US" dirty="0" smtClean="0"/>
              <a:t>, developers, etc.</a:t>
            </a:r>
            <a:r>
              <a:rPr lang="en-US" sz="2000" dirty="0" smtClean="0"/>
              <a:t> </a:t>
            </a:r>
            <a:r>
              <a:rPr lang="en-US" sz="2000" dirty="0"/>
              <a:t>[</a:t>
            </a:r>
            <a:r>
              <a:rPr lang="en-US" sz="2000" dirty="0" smtClean="0"/>
              <a:t>CHI’16, VLHCC’16]</a:t>
            </a:r>
            <a:endParaRPr lang="en-US" sz="2000" dirty="0"/>
          </a:p>
          <a:p>
            <a:pPr lvl="1"/>
            <a:r>
              <a:rPr lang="en-US" dirty="0" smtClean="0"/>
              <a:t>Products: Makes them better! </a:t>
            </a:r>
            <a:r>
              <a:rPr lang="en-US" sz="2000" dirty="0" smtClean="0"/>
              <a:t>[IwC’16 + unpublished</a:t>
            </a:r>
            <a:r>
              <a:rPr lang="en-US" sz="2000" dirty="0"/>
              <a:t>]</a:t>
            </a:r>
            <a:endParaRPr lang="en-US" sz="2000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117" y="979537"/>
            <a:ext cx="2285883" cy="95245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Does it work? Empirical Overview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26827-AF95-2443-ADF0-A6D08EF5008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062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r>
              <a:rPr lang="en-US" dirty="0" err="1" smtClean="0"/>
              <a:t>GenderMag</a:t>
            </a:r>
            <a:r>
              <a:rPr lang="en-US" baseline="0" dirty="0" smtClean="0"/>
              <a:t> in the Real World:</a:t>
            </a:r>
            <a:br>
              <a:rPr lang="en-US" baseline="0" dirty="0" smtClean="0"/>
            </a:br>
            <a:r>
              <a:rPr lang="en-US" baseline="0" dirty="0" smtClean="0"/>
              <a:t>Field Study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813288"/>
            <a:ext cx="2133600" cy="365125"/>
          </a:xfrm>
        </p:spPr>
        <p:txBody>
          <a:bodyPr/>
          <a:lstStyle/>
          <a:p>
            <a:fld id="{BDD26827-AF95-2443-ADF0-A6D08EF5008C}" type="slidenum">
              <a:rPr lang="en-US" smtClean="0"/>
              <a:t>35</a:t>
            </a:fld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9980563"/>
              </p:ext>
            </p:extLst>
          </p:nvPr>
        </p:nvGraphicFramePr>
        <p:xfrm>
          <a:off x="516835" y="2182127"/>
          <a:ext cx="8388626" cy="3587222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2663687"/>
                <a:gridCol w="2478156"/>
                <a:gridCol w="3246783"/>
              </a:tblGrid>
              <a:tr h="189901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 smtClean="0">
                          <a:effectLst/>
                        </a:rPr>
                        <a:t>Agency</a:t>
                      </a:r>
                      <a:r>
                        <a:rPr lang="en-US" sz="2400" baseline="0" dirty="0" smtClean="0">
                          <a:effectLst/>
                        </a:rPr>
                        <a:t> </a:t>
                      </a:r>
                      <a:r>
                        <a:rPr lang="en-US" sz="2400" dirty="0" smtClean="0">
                          <a:effectLst/>
                        </a:rPr>
                        <a:t>G:</a:t>
                      </a:r>
                      <a:r>
                        <a:rPr lang="en-US" sz="2400" baseline="0" dirty="0" smtClean="0">
                          <a:effectLst/>
                        </a:rPr>
                        <a:t> </a:t>
                      </a:r>
                      <a:br>
                        <a:rPr lang="en-US" sz="2400" baseline="0" dirty="0" smtClean="0">
                          <a:effectLst/>
                        </a:rPr>
                      </a:br>
                      <a:r>
                        <a:rPr lang="en-US" sz="2400" dirty="0" smtClean="0">
                          <a:effectLst/>
                        </a:rPr>
                        <a:t>GB,</a:t>
                      </a:r>
                      <a:r>
                        <a:rPr lang="en-US" sz="2400" baseline="0" dirty="0" smtClean="0">
                          <a:effectLst/>
                        </a:rPr>
                        <a:t> GS</a:t>
                      </a:r>
                      <a:endParaRPr lang="en-US" sz="2400" dirty="0">
                        <a:effectLst/>
                        <a:latin typeface="Arial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18415" marR="18415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Company</a:t>
                      </a:r>
                      <a:r>
                        <a:rPr lang="en-US" sz="2400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lang="en-US" sz="2400" dirty="0">
                          <a:effectLst/>
                        </a:rPr>
                        <a:t>E</a:t>
                      </a:r>
                      <a:endParaRPr lang="en-US" sz="2400" dirty="0">
                        <a:effectLst/>
                        <a:latin typeface="Arial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18415" marR="1841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Company W</a:t>
                      </a:r>
                      <a:endParaRPr lang="en-US" sz="2400" dirty="0">
                        <a:effectLst/>
                        <a:latin typeface="Arial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18415" marR="1841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</a:tr>
              <a:tr h="393587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 smtClean="0">
                          <a:effectLst/>
                          <a:latin typeface="Arial" charset="0"/>
                          <a:ea typeface="Times New Roman" charset="0"/>
                          <a:cs typeface="Times New Roman" charset="0"/>
                        </a:rPr>
                        <a:t>M+F</a:t>
                      </a:r>
                      <a:br>
                        <a:rPr lang="en-US" sz="2400" dirty="0" smtClean="0">
                          <a:effectLst/>
                          <a:latin typeface="Arial" charset="0"/>
                          <a:ea typeface="Times New Roman" charset="0"/>
                          <a:cs typeface="Times New Roman" charset="0"/>
                        </a:rPr>
                      </a:br>
                      <a:r>
                        <a:rPr lang="en-US" sz="2400" dirty="0" err="1" smtClean="0">
                          <a:effectLst/>
                          <a:latin typeface="Arial" charset="0"/>
                          <a:ea typeface="Times New Roman" charset="0"/>
                          <a:cs typeface="Times New Roman" charset="0"/>
                        </a:rPr>
                        <a:t>devs</a:t>
                      </a:r>
                      <a:r>
                        <a:rPr lang="en-US" sz="2400" baseline="0" dirty="0" smtClean="0">
                          <a:effectLst/>
                          <a:latin typeface="Arial" charset="0"/>
                          <a:ea typeface="Times New Roman" charset="0"/>
                          <a:cs typeface="Times New Roman" charset="0"/>
                        </a:rPr>
                        <a:t> &amp; </a:t>
                      </a:r>
                      <a:r>
                        <a:rPr lang="en-US" sz="2400" dirty="0" err="1" smtClean="0">
                          <a:effectLst/>
                          <a:latin typeface="Arial" charset="0"/>
                          <a:ea typeface="Times New Roman" charset="0"/>
                          <a:cs typeface="Times New Roman" charset="0"/>
                        </a:rPr>
                        <a:t>mgrs</a:t>
                      </a:r>
                      <a:endParaRPr lang="en-US" sz="2400" dirty="0">
                        <a:effectLst/>
                        <a:latin typeface="Arial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18415" marR="18415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 smtClean="0">
                          <a:effectLst/>
                          <a:latin typeface="Arial" charset="0"/>
                          <a:ea typeface="Times New Roman" charset="0"/>
                          <a:cs typeface="Times New Roman" charset="0"/>
                        </a:rPr>
                        <a:t>M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 err="1" smtClean="0">
                          <a:effectLst/>
                          <a:latin typeface="Arial" charset="0"/>
                          <a:ea typeface="Times New Roman" charset="0"/>
                          <a:cs typeface="Times New Roman" charset="0"/>
                        </a:rPr>
                        <a:t>devs</a:t>
                      </a:r>
                      <a:endParaRPr lang="en-US" sz="2400" dirty="0">
                        <a:effectLst/>
                        <a:latin typeface="Arial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18415" marR="1841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 smtClean="0">
                          <a:effectLst/>
                          <a:latin typeface="Arial" charset="0"/>
                          <a:ea typeface="Times New Roman" charset="0"/>
                          <a:cs typeface="Times New Roman" charset="0"/>
                        </a:rPr>
                        <a:t>M+F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 err="1" smtClean="0">
                          <a:effectLst/>
                          <a:latin typeface="Arial" charset="0"/>
                          <a:ea typeface="Times New Roman" charset="0"/>
                          <a:cs typeface="Times New Roman" charset="0"/>
                        </a:rPr>
                        <a:t>devs</a:t>
                      </a:r>
                      <a:r>
                        <a:rPr lang="en-US" sz="2400" baseline="0" dirty="0" smtClean="0">
                          <a:effectLst/>
                          <a:latin typeface="Arial" charset="0"/>
                          <a:ea typeface="Times New Roman" charset="0"/>
                          <a:cs typeface="Times New Roman" charset="0"/>
                        </a:rPr>
                        <a:t> &amp; </a:t>
                      </a:r>
                      <a:r>
                        <a:rPr lang="en-US" sz="2400" dirty="0" smtClean="0">
                          <a:effectLst/>
                          <a:latin typeface="Arial" charset="0"/>
                          <a:ea typeface="Times New Roman" charset="0"/>
                          <a:cs typeface="Times New Roman" charset="0"/>
                        </a:rPr>
                        <a:t>UX</a:t>
                      </a:r>
                      <a:endParaRPr lang="en-US" sz="2400" dirty="0">
                        <a:effectLst/>
                        <a:latin typeface="Arial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18415" marR="1841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9801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Abby</a:t>
                      </a:r>
                      <a:endParaRPr lang="en-US" sz="2400" dirty="0">
                        <a:effectLst/>
                        <a:latin typeface="Arial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18415" marR="18415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Abby</a:t>
                      </a:r>
                      <a:endParaRPr lang="en-US" sz="2400" dirty="0">
                        <a:effectLst/>
                        <a:latin typeface="Arial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18415" marR="1841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 smtClean="0">
                          <a:effectLst/>
                        </a:rPr>
                        <a:t>Abby</a:t>
                      </a:r>
                      <a:r>
                        <a:rPr lang="en-US" sz="2400" baseline="0" dirty="0" smtClean="0">
                          <a:effectLst/>
                        </a:rPr>
                        <a:t> and </a:t>
                      </a:r>
                      <a:r>
                        <a:rPr lang="en-US" sz="2400" dirty="0" smtClean="0">
                          <a:effectLst/>
                        </a:rPr>
                        <a:t>Tim</a:t>
                      </a:r>
                      <a:endParaRPr lang="en-US" sz="2400" dirty="0">
                        <a:effectLst/>
                        <a:latin typeface="Arial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8890" marR="88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9801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 smtClean="0">
                          <a:effectLst/>
                        </a:rPr>
                        <a:t>Travel</a:t>
                      </a:r>
                      <a:endParaRPr lang="en-US" sz="2400" dirty="0">
                        <a:effectLst/>
                        <a:latin typeface="Arial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18415" marR="18415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Machine </a:t>
                      </a:r>
                      <a:r>
                        <a:rPr lang="en-US" sz="2400" dirty="0" smtClean="0">
                          <a:effectLst/>
                        </a:rPr>
                        <a:t>learning</a:t>
                      </a:r>
                      <a:endParaRPr lang="en-US" sz="2400" dirty="0">
                        <a:effectLst/>
                        <a:latin typeface="Arial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18415" marR="1841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Mobile </a:t>
                      </a:r>
                      <a:r>
                        <a:rPr lang="en-US" sz="2400" dirty="0" smtClean="0">
                          <a:effectLst/>
                        </a:rPr>
                        <a:t>app</a:t>
                      </a:r>
                      <a:endParaRPr lang="en-US" sz="2400" dirty="0">
                        <a:effectLst/>
                        <a:latin typeface="Arial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18415" marR="1841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9801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 smtClean="0">
                          <a:effectLst/>
                        </a:rPr>
                        <a:t>10 </a:t>
                      </a:r>
                      <a:r>
                        <a:rPr lang="en-US" sz="2400" dirty="0" err="1" smtClean="0">
                          <a:effectLst/>
                        </a:rPr>
                        <a:t>yrs</a:t>
                      </a:r>
                      <a:r>
                        <a:rPr lang="en-US" sz="2400" dirty="0" smtClean="0">
                          <a:effectLst/>
                        </a:rPr>
                        <a:t> old</a:t>
                      </a:r>
                      <a:endParaRPr lang="en-US" sz="2400" dirty="0">
                        <a:effectLst/>
                        <a:latin typeface="Arial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18415" marR="18415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 smtClean="0">
                          <a:effectLst/>
                        </a:rPr>
                        <a:t>Pre-release</a:t>
                      </a:r>
                      <a:endParaRPr lang="en-US" sz="2400" dirty="0">
                        <a:effectLst/>
                        <a:latin typeface="Arial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18415" marR="1841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 smtClean="0">
                          <a:effectLst/>
                        </a:rPr>
                        <a:t>Post-release</a:t>
                      </a:r>
                      <a:r>
                        <a:rPr lang="en-US" sz="2400" baseline="0" dirty="0" smtClean="0">
                          <a:effectLst/>
                        </a:rPr>
                        <a:t> &amp; </a:t>
                      </a:r>
                      <a:r>
                        <a:rPr lang="en-US" sz="2400" dirty="0" smtClean="0">
                          <a:effectLst/>
                        </a:rPr>
                        <a:t>re-design</a:t>
                      </a:r>
                      <a:endParaRPr lang="en-US" sz="2400" dirty="0">
                        <a:effectLst/>
                        <a:latin typeface="Arial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18415" marR="1841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970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 smtClean="0">
                          <a:effectLst/>
                        </a:rPr>
                        <a:t>For</a:t>
                      </a:r>
                      <a:r>
                        <a:rPr lang="en-US" sz="2400" baseline="0" dirty="0" smtClean="0">
                          <a:effectLst/>
                        </a:rPr>
                        <a:t> o</a:t>
                      </a:r>
                      <a:r>
                        <a:rPr lang="en-US" sz="2400" dirty="0" smtClean="0">
                          <a:effectLst/>
                        </a:rPr>
                        <a:t>perators</a:t>
                      </a:r>
                      <a:endParaRPr lang="en-US" sz="2400" dirty="0">
                        <a:effectLst/>
                        <a:latin typeface="Arial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18415" marR="18415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 smtClean="0">
                          <a:effectLst/>
                        </a:rPr>
                        <a:t>For</a:t>
                      </a:r>
                      <a:r>
                        <a:rPr lang="en-US" sz="2400" baseline="0" dirty="0" smtClean="0">
                          <a:effectLst/>
                        </a:rPr>
                        <a:t> d</a:t>
                      </a:r>
                      <a:r>
                        <a:rPr lang="en-US" sz="2400" dirty="0" smtClean="0">
                          <a:effectLst/>
                        </a:rPr>
                        <a:t>evelopers</a:t>
                      </a:r>
                      <a:endParaRPr lang="en-US" sz="2400" dirty="0">
                        <a:effectLst/>
                        <a:latin typeface="Arial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18415" marR="1841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 smtClean="0">
                          <a:effectLst/>
                        </a:rPr>
                        <a:t>For</a:t>
                      </a:r>
                      <a:r>
                        <a:rPr lang="en-US" sz="2400" baseline="0" dirty="0" smtClean="0">
                          <a:effectLst/>
                        </a:rPr>
                        <a:t> s</a:t>
                      </a:r>
                      <a:r>
                        <a:rPr lang="en-US" sz="2400" dirty="0" smtClean="0">
                          <a:effectLst/>
                        </a:rPr>
                        <a:t>mart </a:t>
                      </a:r>
                      <a:r>
                        <a:rPr lang="en-US" sz="2400" dirty="0">
                          <a:effectLst/>
                        </a:rPr>
                        <a:t>phone </a:t>
                      </a:r>
                      <a:r>
                        <a:rPr lang="en-US" sz="2400" dirty="0" smtClean="0">
                          <a:effectLst/>
                        </a:rPr>
                        <a:t>users</a:t>
                      </a:r>
                      <a:endParaRPr lang="en-US" sz="2400" dirty="0">
                        <a:effectLst/>
                        <a:latin typeface="Arial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18415" marR="1841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</a:tbl>
          </a:graphicData>
        </a:graphic>
      </p:graphicFrame>
      <p:sp>
        <p:nvSpPr>
          <p:cNvPr id="7" name="Right Arrow 6"/>
          <p:cNvSpPr/>
          <p:nvPr/>
        </p:nvSpPr>
        <p:spPr>
          <a:xfrm>
            <a:off x="-44727" y="3277009"/>
            <a:ext cx="516835" cy="304800"/>
          </a:xfrm>
          <a:prstGeom prst="rightArrow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>
            <a:off x="-44727" y="3926136"/>
            <a:ext cx="516835" cy="304800"/>
          </a:xfrm>
          <a:prstGeom prst="rightArrow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>
            <a:off x="-44727" y="4381567"/>
            <a:ext cx="516835" cy="304800"/>
          </a:xfrm>
          <a:prstGeom prst="rightArrow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>
            <a:off x="-44727" y="4833189"/>
            <a:ext cx="516835" cy="304800"/>
          </a:xfrm>
          <a:prstGeom prst="rightArrow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/>
          <p:cNvSpPr/>
          <p:nvPr/>
        </p:nvSpPr>
        <p:spPr>
          <a:xfrm>
            <a:off x="-44727" y="5302244"/>
            <a:ext cx="516835" cy="304800"/>
          </a:xfrm>
          <a:prstGeom prst="rightArrow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679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Results: Inclusiveness Issues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26827-AF95-2443-ADF0-A6D08EF5008C}" type="slidenum">
              <a:rPr lang="en-US" smtClean="0"/>
              <a:t>36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649627"/>
            <a:ext cx="7763996" cy="4474734"/>
          </a:xfrm>
          <a:prstGeom prst="rect">
            <a:avLst/>
          </a:prstGeom>
          <a:ln>
            <a:noFill/>
          </a:ln>
        </p:spPr>
      </p:pic>
      <p:sp>
        <p:nvSpPr>
          <p:cNvPr id="8" name="Rectangle 7"/>
          <p:cNvSpPr/>
          <p:nvPr/>
        </p:nvSpPr>
        <p:spPr>
          <a:xfrm>
            <a:off x="6741458" y="3137647"/>
            <a:ext cx="1533525" cy="1147482"/>
          </a:xfrm>
          <a:prstGeom prst="rect">
            <a:avLst/>
          </a:prstGeom>
          <a:noFill/>
          <a:ln w="76200">
            <a:solidFill>
              <a:srgbClr val="C1504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/>
          <p:cNvGrpSpPr/>
          <p:nvPr/>
        </p:nvGrpSpPr>
        <p:grpSpPr>
          <a:xfrm>
            <a:off x="-308232" y="1649626"/>
            <a:ext cx="9698143" cy="4337105"/>
            <a:chOff x="-308232" y="1649626"/>
            <a:chExt cx="9698143" cy="4337105"/>
          </a:xfrm>
        </p:grpSpPr>
        <p:sp>
          <p:nvSpPr>
            <p:cNvPr id="18" name="Rectangle 17"/>
            <p:cNvSpPr/>
            <p:nvPr/>
          </p:nvSpPr>
          <p:spPr>
            <a:xfrm>
              <a:off x="0" y="1649626"/>
              <a:ext cx="9144000" cy="4337105"/>
            </a:xfrm>
            <a:prstGeom prst="rect">
              <a:avLst/>
            </a:prstGeom>
            <a:solidFill>
              <a:srgbClr val="1F497D">
                <a:alpha val="3000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9" name="Group 18"/>
            <p:cNvGrpSpPr/>
            <p:nvPr/>
          </p:nvGrpSpPr>
          <p:grpSpPr>
            <a:xfrm>
              <a:off x="-308232" y="2791327"/>
              <a:ext cx="9698143" cy="2487354"/>
              <a:chOff x="-1415137" y="2826731"/>
              <a:chExt cx="9698143" cy="2487354"/>
            </a:xfrm>
          </p:grpSpPr>
          <p:sp>
            <p:nvSpPr>
              <p:cNvPr id="20" name="Bevel 19"/>
              <p:cNvSpPr/>
              <p:nvPr/>
            </p:nvSpPr>
            <p:spPr>
              <a:xfrm>
                <a:off x="786978" y="2826731"/>
                <a:ext cx="5668164" cy="1458398"/>
              </a:xfrm>
              <a:prstGeom prst="bevel">
                <a:avLst/>
              </a:prstGeom>
              <a:gradFill>
                <a:gsLst>
                  <a:gs pos="0">
                    <a:srgbClr val="CFDAFF"/>
                  </a:gs>
                  <a:gs pos="100000">
                    <a:schemeClr val="accent1">
                      <a:tint val="50000"/>
                      <a:shade val="100000"/>
                      <a:satMod val="350000"/>
                    </a:schemeClr>
                  </a:gs>
                </a:gsLst>
              </a:gra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400" dirty="0">
                    <a:solidFill>
                      <a:schemeClr val="tx1"/>
                    </a:solidFill>
                  </a:rPr>
                  <a:t>Inclusiveness issues: due to </a:t>
                </a:r>
                <a:r>
                  <a:rPr lang="en-US" sz="2400" b="1" u="sng" dirty="0">
                    <a:solidFill>
                      <a:schemeClr val="tx1"/>
                    </a:solidFill>
                  </a:rPr>
                  <a:t>facet</a:t>
                </a:r>
                <a:r>
                  <a:rPr lang="en-US" sz="2400" dirty="0">
                    <a:solidFill>
                      <a:schemeClr val="tx1"/>
                    </a:solidFill>
                  </a:rPr>
                  <a:t> values.</a:t>
                </a:r>
              </a:p>
              <a:p>
                <a:pPr lvl="1"/>
                <a:r>
                  <a:rPr lang="en-US" sz="2400" dirty="0">
                    <a:solidFill>
                      <a:schemeClr val="tx1"/>
                    </a:solidFill>
                  </a:rPr>
                  <a:t>— Enter &lt;tag&gt;</a:t>
                </a:r>
              </a:p>
              <a:p>
                <a:pPr lvl="1"/>
                <a:r>
                  <a:rPr lang="is-IS" sz="2400" dirty="0">
                    <a:solidFill>
                      <a:schemeClr val="tx1"/>
                    </a:solidFill>
                  </a:rPr>
                  <a:t>— On the map, click &lt;place&gt;</a:t>
                </a:r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1" name="Group 20"/>
              <p:cNvGrpSpPr/>
              <p:nvPr/>
            </p:nvGrpSpPr>
            <p:grpSpPr>
              <a:xfrm>
                <a:off x="-1415137" y="4028770"/>
                <a:ext cx="9698143" cy="1285315"/>
                <a:chOff x="-1078253" y="5573251"/>
                <a:chExt cx="9698143" cy="1285315"/>
              </a:xfrm>
            </p:grpSpPr>
            <p:sp>
              <p:nvSpPr>
                <p:cNvPr id="22" name="Oval Callout 21"/>
                <p:cNvSpPr/>
                <p:nvPr/>
              </p:nvSpPr>
              <p:spPr>
                <a:xfrm>
                  <a:off x="5112550" y="5771322"/>
                  <a:ext cx="3507340" cy="1087244"/>
                </a:xfrm>
                <a:prstGeom prst="wedgeEllipseCallout">
                  <a:avLst>
                    <a:gd name="adj1" fmla="val -42676"/>
                    <a:gd name="adj2" fmla="val -51539"/>
                  </a:avLst>
                </a:prstGeom>
                <a:solidFill>
                  <a:schemeClr val="tx2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lvl="1"/>
                  <a:r>
                    <a:rPr lang="en-US" sz="2000" dirty="0" smtClean="0"/>
                    <a:t>She </a:t>
                  </a:r>
                  <a:r>
                    <a:rPr lang="en-US" sz="2000" dirty="0"/>
                    <a:t>doesn’t like to </a:t>
                  </a:r>
                  <a:r>
                    <a:rPr lang="en-US" sz="2000" b="1" i="1" u="sng" dirty="0"/>
                    <a:t>tinker</a:t>
                  </a:r>
                  <a:r>
                    <a:rPr lang="en-US" sz="2000" dirty="0"/>
                    <a:t>, ... </a:t>
                  </a:r>
                  <a:r>
                    <a:rPr lang="en-US" sz="2000" dirty="0" smtClean="0"/>
                    <a:t>she’s  </a:t>
                  </a:r>
                  <a:r>
                    <a:rPr lang="en-US" sz="2000" b="1" i="1" u="sng" dirty="0" smtClean="0"/>
                    <a:t>risk-</a:t>
                  </a:r>
                  <a:r>
                    <a:rPr lang="en-US" sz="2000" b="1" i="1" u="sng" dirty="0"/>
                    <a:t>&lt;averse</a:t>
                  </a:r>
                  <a:r>
                    <a:rPr lang="en-US" sz="2000" b="1" i="1" u="sng" dirty="0" smtClean="0"/>
                    <a:t>&gt;</a:t>
                  </a:r>
                  <a:r>
                    <a:rPr lang="en-US" sz="2000" dirty="0" smtClean="0"/>
                    <a:t>.</a:t>
                  </a:r>
                  <a:endParaRPr lang="is-IS" sz="2000" dirty="0"/>
                </a:p>
              </p:txBody>
            </p:sp>
            <p:sp>
              <p:nvSpPr>
                <p:cNvPr id="23" name="Oval Callout 22"/>
                <p:cNvSpPr/>
                <p:nvPr/>
              </p:nvSpPr>
              <p:spPr>
                <a:xfrm>
                  <a:off x="-1078253" y="5573251"/>
                  <a:ext cx="3814011" cy="976696"/>
                </a:xfrm>
                <a:prstGeom prst="wedgeEllipseCallout">
                  <a:avLst>
                    <a:gd name="adj1" fmla="val 23979"/>
                    <a:gd name="adj2" fmla="val -97863"/>
                  </a:avLst>
                </a:prstGeom>
                <a:solidFill>
                  <a:schemeClr val="accent2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lvl="1"/>
                  <a:r>
                    <a:rPr lang="en-US" sz="2000" dirty="0" smtClean="0"/>
                    <a:t>How would &lt;Abby</a:t>
                  </a:r>
                  <a:r>
                    <a:rPr lang="en-US" sz="2000" dirty="0"/>
                    <a:t>&gt; know</a:t>
                  </a:r>
                  <a:r>
                    <a:rPr lang="is-IS" sz="2000" dirty="0"/>
                    <a:t>…? </a:t>
                  </a:r>
                  <a:r>
                    <a:rPr lang="is-IS" sz="2000" dirty="0" smtClean="0"/>
                    <a:t>She </a:t>
                  </a:r>
                  <a:r>
                    <a:rPr lang="is-IS" sz="2000" dirty="0"/>
                    <a:t>prefers </a:t>
                  </a:r>
                  <a:r>
                    <a:rPr lang="is-IS" sz="2000" dirty="0" smtClean="0"/>
                    <a:t>... </a:t>
                  </a:r>
                  <a:r>
                    <a:rPr lang="is-IS" sz="2000" b="1" i="1" u="sng" dirty="0" smtClean="0"/>
                    <a:t>step-by-step</a:t>
                  </a:r>
                  <a:r>
                    <a:rPr lang="is-IS" sz="2000" dirty="0" smtClean="0"/>
                    <a:t>.</a:t>
                  </a:r>
                  <a:endParaRPr lang="is-IS" sz="2000" dirty="0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884391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xit" presetSubtype="8" repeatCount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Agency G: How’d it go?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GB: at first, ho hum</a:t>
            </a:r>
            <a:r>
              <a:rPr lang="is-IS" dirty="0" smtClean="0"/>
              <a:t>..</a:t>
            </a:r>
            <a:r>
              <a:rPr lang="en-US" dirty="0" smtClean="0"/>
              <a:t>.</a:t>
            </a:r>
            <a:r>
              <a:rPr lang="en-US" baseline="0" dirty="0" smtClean="0"/>
              <a:t> </a:t>
            </a:r>
          </a:p>
          <a:p>
            <a:pPr lvl="1"/>
            <a:r>
              <a:rPr lang="en-US" dirty="0"/>
              <a:t>T</a:t>
            </a:r>
            <a:r>
              <a:rPr lang="en-US" dirty="0" smtClean="0"/>
              <a:t>hen they relayed to the boss</a:t>
            </a:r>
            <a:r>
              <a:rPr lang="is-IS" dirty="0" smtClean="0"/>
              <a:t>…</a:t>
            </a:r>
          </a:p>
          <a:p>
            <a:pPr lvl="1"/>
            <a:endParaRPr lang="en-US" baseline="0" dirty="0" smtClean="0"/>
          </a:p>
          <a:p>
            <a:pPr lvl="1"/>
            <a:endParaRPr lang="en-US" dirty="0" smtClean="0"/>
          </a:p>
          <a:p>
            <a:r>
              <a:rPr lang="en-US" dirty="0" smtClean="0"/>
              <a:t>GS: Very excited.</a:t>
            </a:r>
          </a:p>
          <a:p>
            <a:r>
              <a:rPr lang="en-US" dirty="0" smtClean="0"/>
              <a:t>Good use of facets.</a:t>
            </a:r>
          </a:p>
          <a:p>
            <a:r>
              <a:rPr lang="en-US" dirty="0" smtClean="0"/>
              <a:t>Facets vs. Gender: </a:t>
            </a:r>
          </a:p>
          <a:p>
            <a:pPr lvl="1"/>
            <a:r>
              <a:rPr lang="en-US" dirty="0"/>
              <a:t>T</a:t>
            </a:r>
            <a:r>
              <a:rPr lang="en-US" dirty="0" smtClean="0"/>
              <a:t>hey get it!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26827-AF95-2443-ADF0-A6D08EF5008C}" type="slidenum">
              <a:rPr lang="en-US" smtClean="0"/>
              <a:t>37</a:t>
            </a:fld>
            <a:endParaRPr lang="en-US"/>
          </a:p>
        </p:txBody>
      </p:sp>
      <p:sp>
        <p:nvSpPr>
          <p:cNvPr id="5" name="Oval Callout 4"/>
          <p:cNvSpPr/>
          <p:nvPr/>
        </p:nvSpPr>
        <p:spPr>
          <a:xfrm>
            <a:off x="4386469" y="3958244"/>
            <a:ext cx="4757531" cy="1622528"/>
          </a:xfrm>
          <a:prstGeom prst="wedgeEllipseCallout">
            <a:avLst>
              <a:gd name="adj1" fmla="val -48416"/>
              <a:gd name="adj2" fmla="val 38777"/>
            </a:avLst>
          </a:prstGeom>
          <a:solidFill>
            <a:schemeClr val="tx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1"/>
            <a:r>
              <a:rPr lang="is-IS" sz="2400" dirty="0" smtClean="0"/>
              <a:t>…</a:t>
            </a:r>
            <a:r>
              <a:rPr lang="en-US" sz="2400" dirty="0" smtClean="0"/>
              <a:t>wasn’t necessarily about the gender</a:t>
            </a:r>
            <a:r>
              <a:rPr lang="is-IS" sz="2400" dirty="0" smtClean="0"/>
              <a:t>… it’s &lt;facet values&gt;</a:t>
            </a:r>
            <a:r>
              <a:rPr lang="is-IS" sz="2400" dirty="0"/>
              <a:t>.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5721808" y="1192696"/>
            <a:ext cx="1709530" cy="530087"/>
          </a:xfrm>
          <a:prstGeom prst="straightConnector1">
            <a:avLst/>
          </a:prstGeom>
          <a:ln w="50800">
            <a:solidFill>
              <a:schemeClr val="tx2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/>
        </p:nvGrpSpPr>
        <p:grpSpPr>
          <a:xfrm>
            <a:off x="107584" y="2591795"/>
            <a:ext cx="4615775" cy="821058"/>
            <a:chOff x="935054" y="2487786"/>
            <a:chExt cx="4615775" cy="821058"/>
          </a:xfrm>
        </p:grpSpPr>
        <p:sp>
          <p:nvSpPr>
            <p:cNvPr id="13" name="Oval Callout 12"/>
            <p:cNvSpPr/>
            <p:nvPr/>
          </p:nvSpPr>
          <p:spPr>
            <a:xfrm>
              <a:off x="1582099" y="2650060"/>
              <a:ext cx="1046605" cy="412297"/>
            </a:xfrm>
            <a:prstGeom prst="wedgeEllipseCallout">
              <a:avLst>
                <a:gd name="adj1" fmla="val 56949"/>
                <a:gd name="adj2" fmla="val -1528"/>
              </a:avLst>
            </a:prstGeom>
            <a:solidFill>
              <a:schemeClr val="tx2"/>
            </a:solidFill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lvl="1"/>
              <a:endParaRPr lang="is-IS" sz="2400" dirty="0"/>
            </a:p>
          </p:txBody>
        </p:sp>
        <p:sp>
          <p:nvSpPr>
            <p:cNvPr id="14" name="Oval Callout 13"/>
            <p:cNvSpPr/>
            <p:nvPr/>
          </p:nvSpPr>
          <p:spPr>
            <a:xfrm>
              <a:off x="3339789" y="2487786"/>
              <a:ext cx="2211040" cy="821058"/>
            </a:xfrm>
            <a:prstGeom prst="wedgeEllipseCallout">
              <a:avLst>
                <a:gd name="adj1" fmla="val -56781"/>
                <a:gd name="adj2" fmla="val 19808"/>
              </a:avLst>
            </a:prstGeom>
            <a:solidFill>
              <a:schemeClr val="tx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lvl="1"/>
              <a:r>
                <a:rPr lang="is-IS" sz="2400" dirty="0" smtClean="0"/>
                <a:t>I’ve </a:t>
              </a:r>
              <a:r>
                <a:rPr lang="is-IS" sz="2400" u="sng" dirty="0" smtClean="0"/>
                <a:t>seen</a:t>
              </a:r>
              <a:r>
                <a:rPr lang="is-IS" sz="2400" dirty="0" smtClean="0"/>
                <a:t> this!</a:t>
              </a:r>
              <a:endParaRPr lang="is-IS" sz="2400" dirty="0"/>
            </a:p>
          </p:txBody>
        </p:sp>
        <p:sp>
          <p:nvSpPr>
            <p:cNvPr id="15" name="Oval Callout 14"/>
            <p:cNvSpPr/>
            <p:nvPr/>
          </p:nvSpPr>
          <p:spPr>
            <a:xfrm>
              <a:off x="1970753" y="2898315"/>
              <a:ext cx="946499" cy="331463"/>
            </a:xfrm>
            <a:prstGeom prst="wedgeEllipseCallout">
              <a:avLst>
                <a:gd name="adj1" fmla="val 59000"/>
                <a:gd name="adj2" fmla="val -31023"/>
              </a:avLst>
            </a:prstGeom>
            <a:solidFill>
              <a:schemeClr val="tx2"/>
            </a:solidFill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lvl="1"/>
              <a:endParaRPr lang="is-IS" sz="2400" dirty="0"/>
            </a:p>
          </p:txBody>
        </p:sp>
        <p:sp>
          <p:nvSpPr>
            <p:cNvPr id="16" name="Oval Callout 15"/>
            <p:cNvSpPr/>
            <p:nvPr/>
          </p:nvSpPr>
          <p:spPr>
            <a:xfrm>
              <a:off x="935054" y="2796639"/>
              <a:ext cx="946499" cy="382738"/>
            </a:xfrm>
            <a:prstGeom prst="wedgeEllipseCallout">
              <a:avLst>
                <a:gd name="adj1" fmla="val 52847"/>
                <a:gd name="adj2" fmla="val -15930"/>
              </a:avLst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lvl="1"/>
              <a:endParaRPr lang="is-IS" sz="2400" dirty="0"/>
            </a:p>
          </p:txBody>
        </p:sp>
      </p:grpSp>
      <p:cxnSp>
        <p:nvCxnSpPr>
          <p:cNvPr id="9" name="Straight Arrow Connector 8"/>
          <p:cNvCxnSpPr/>
          <p:nvPr/>
        </p:nvCxnSpPr>
        <p:spPr>
          <a:xfrm flipH="1">
            <a:off x="3757613" y="1192696"/>
            <a:ext cx="4929188" cy="2922104"/>
          </a:xfrm>
          <a:prstGeom prst="straightConnector1">
            <a:avLst/>
          </a:prstGeom>
          <a:ln w="50800"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570" t="6335" r="52634" b="18198"/>
          <a:stretch/>
        </p:blipFill>
        <p:spPr>
          <a:xfrm>
            <a:off x="7417264" y="-799545"/>
            <a:ext cx="1685781" cy="2169558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79717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26827-AF95-2443-ADF0-A6D08EF5008C}" type="slidenum">
              <a:rPr lang="en-US" smtClean="0"/>
              <a:t>38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baseline="0" dirty="0" smtClean="0"/>
              <a:t>E: Utility &amp; Follow-Through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en-US" dirty="0" smtClean="0"/>
              <a:t>Diversity</a:t>
            </a:r>
            <a:r>
              <a:rPr lang="en-US" dirty="0"/>
              <a:t> </a:t>
            </a:r>
            <a:r>
              <a:rPr lang="en-US" dirty="0" smtClean="0"/>
              <a:t>is key.</a:t>
            </a:r>
          </a:p>
          <a:p>
            <a:endParaRPr lang="en-US" dirty="0" smtClean="0"/>
          </a:p>
          <a:p>
            <a:r>
              <a:rPr lang="en-US" dirty="0" smtClean="0"/>
              <a:t>Revealed things they hadn’t ever noticed.</a:t>
            </a:r>
          </a:p>
          <a:p>
            <a:endParaRPr lang="en-US" dirty="0" smtClean="0"/>
          </a:p>
          <a:p>
            <a:r>
              <a:rPr lang="en-US" dirty="0" smtClean="0"/>
              <a:t>2 weeks later</a:t>
            </a:r>
            <a:r>
              <a:rPr lang="is-IS" dirty="0" smtClean="0"/>
              <a:t>…</a:t>
            </a:r>
            <a:endParaRPr lang="en-US" dirty="0" smtClean="0"/>
          </a:p>
          <a:p>
            <a:pPr lvl="1"/>
            <a:r>
              <a:rPr lang="en-US" dirty="0" smtClean="0"/>
              <a:t>Had fixed 3 of the issues they found. </a:t>
            </a:r>
            <a:endParaRPr lang="en-US" dirty="0"/>
          </a:p>
        </p:txBody>
      </p:sp>
      <p:sp>
        <p:nvSpPr>
          <p:cNvPr id="6" name="Oval Callout 5"/>
          <p:cNvSpPr/>
          <p:nvPr/>
        </p:nvSpPr>
        <p:spPr>
          <a:xfrm>
            <a:off x="5041831" y="3389734"/>
            <a:ext cx="4757531" cy="946893"/>
          </a:xfrm>
          <a:prstGeom prst="wedgeEllipseCallout">
            <a:avLst>
              <a:gd name="adj1" fmla="val -38206"/>
              <a:gd name="adj2" fmla="val -58709"/>
            </a:avLst>
          </a:prstGeom>
          <a:solidFill>
            <a:schemeClr val="tx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1"/>
            <a:r>
              <a:rPr lang="is-IS" sz="2400" dirty="0" smtClean="0"/>
              <a:t>…</a:t>
            </a:r>
            <a:r>
              <a:rPr lang="en-US" sz="2400" dirty="0" smtClean="0"/>
              <a:t>makes it easy to detect those things</a:t>
            </a:r>
            <a:r>
              <a:rPr lang="is-IS" sz="2400" dirty="0" smtClean="0"/>
              <a:t>.</a:t>
            </a:r>
            <a:endParaRPr lang="is-IS" sz="2400" dirty="0"/>
          </a:p>
        </p:txBody>
      </p:sp>
      <p:pic>
        <p:nvPicPr>
          <p:cNvPr id="4098" name="Picture 2" descr="ttp://static.wixstatic.com/media/93fba2_5b720afa87e64017bd37ffcb046a3c2d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800475" y="5251721"/>
            <a:ext cx="1543050" cy="1255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7846" r="34488" b="22793"/>
          <a:stretch/>
        </p:blipFill>
        <p:spPr>
          <a:xfrm>
            <a:off x="8077200" y="-297005"/>
            <a:ext cx="1052511" cy="2651070"/>
          </a:xfrm>
          <a:prstGeom prst="rect">
            <a:avLst/>
          </a:prstGeom>
          <a:ln>
            <a:noFill/>
          </a:ln>
        </p:spPr>
      </p:pic>
      <p:sp>
        <p:nvSpPr>
          <p:cNvPr id="7" name="Oval Callout 6"/>
          <p:cNvSpPr/>
          <p:nvPr/>
        </p:nvSpPr>
        <p:spPr>
          <a:xfrm>
            <a:off x="3747776" y="1618996"/>
            <a:ext cx="6051586" cy="1204643"/>
          </a:xfrm>
          <a:prstGeom prst="wedgeEllipseCallout">
            <a:avLst>
              <a:gd name="adj1" fmla="val -54933"/>
              <a:gd name="adj2" fmla="val -23541"/>
            </a:avLst>
          </a:prstGeom>
          <a:solidFill>
            <a:schemeClr val="tx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1"/>
            <a:r>
              <a:rPr lang="is-IS" sz="2400" dirty="0" smtClean="0"/>
              <a:t>…about gender, or is it ... </a:t>
            </a:r>
            <a:r>
              <a:rPr lang="is-IS" sz="2400" i="1" u="sng" dirty="0" smtClean="0"/>
              <a:t>people</a:t>
            </a:r>
            <a:r>
              <a:rPr lang="is-IS" sz="2400" dirty="0" smtClean="0"/>
              <a:t> differences?</a:t>
            </a:r>
            <a:endParaRPr lang="is-IS" sz="2400" dirty="0"/>
          </a:p>
        </p:txBody>
      </p:sp>
    </p:spTree>
    <p:extLst>
      <p:ext uri="{BB962C8B-B14F-4D97-AF65-F5344CB8AC3E}">
        <p14:creationId xmlns:p14="http://schemas.microsoft.com/office/powerpoint/2010/main" val="1721204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69212"/>
            <a:ext cx="8686800" cy="4525963"/>
          </a:xfrm>
        </p:spPr>
        <p:txBody>
          <a:bodyPr/>
          <a:lstStyle/>
          <a:p>
            <a:r>
              <a:rPr lang="en-US" dirty="0" smtClean="0"/>
              <a:t>After a few weeks: </a:t>
            </a:r>
          </a:p>
          <a:p>
            <a:pPr lvl="1"/>
            <a:r>
              <a:rPr lang="en-US" dirty="0" smtClean="0"/>
              <a:t>Didn’t “own” the features, hard to convince others.</a:t>
            </a:r>
            <a:endParaRPr lang="en-US" baseline="0" dirty="0" smtClean="0"/>
          </a:p>
          <a:p>
            <a:pPr lvl="2"/>
            <a:r>
              <a:rPr lang="en-US" dirty="0" smtClean="0"/>
              <a:t>But Team W believed, </a:t>
            </a:r>
          </a:p>
          <a:p>
            <a:pPr lvl="2"/>
            <a:r>
              <a:rPr lang="en-US" dirty="0" smtClean="0"/>
              <a:t>&amp; persisted</a:t>
            </a:r>
            <a:r>
              <a:rPr lang="is-IS" dirty="0" smtClean="0"/>
              <a:t>…</a:t>
            </a:r>
            <a:endParaRPr lang="en-US" dirty="0" smtClean="0"/>
          </a:p>
          <a:p>
            <a:pPr lvl="2"/>
            <a:r>
              <a:rPr lang="is-IS" dirty="0" smtClean="0"/>
              <a:t>… and </a:t>
            </a:r>
            <a:r>
              <a:rPr lang="en-US" dirty="0" smtClean="0"/>
              <a:t>got the important issues fixed</a:t>
            </a:r>
            <a:r>
              <a:rPr lang="en-US" dirty="0"/>
              <a:t>!</a:t>
            </a:r>
            <a:endParaRPr lang="en-US" dirty="0" smtClean="0"/>
          </a:p>
          <a:p>
            <a:r>
              <a:rPr lang="en-US" dirty="0" smtClean="0"/>
              <a:t>After 5 months:</a:t>
            </a:r>
          </a:p>
          <a:p>
            <a:pPr lvl="1"/>
            <a:r>
              <a:rPr lang="en-US" dirty="0" smtClean="0"/>
              <a:t>Spin-off groups and related labs using.</a:t>
            </a:r>
          </a:p>
          <a:p>
            <a:r>
              <a:rPr lang="en-US" dirty="0" smtClean="0"/>
              <a:t>After 10 months:</a:t>
            </a:r>
          </a:p>
          <a:p>
            <a:pPr lvl="1"/>
            <a:r>
              <a:rPr lang="en-US" dirty="0" smtClean="0"/>
              <a:t>Exploring wide, long-term usage.</a:t>
            </a:r>
          </a:p>
        </p:txBody>
      </p:sp>
      <p:pic>
        <p:nvPicPr>
          <p:cNvPr id="2050" name="Picture 2" descr="ttps://reflectionsofachronicanthropologist.files.wordpress.com/2012/04/arguments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4800600" y="2692814"/>
            <a:ext cx="1762980" cy="999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Company W’s Follow-Up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26827-AF95-2443-ADF0-A6D08EF5008C}" type="slidenum">
              <a:rPr lang="en-US" smtClean="0"/>
              <a:t>39</a:t>
            </a:fld>
            <a:endParaRPr lang="en-US"/>
          </a:p>
        </p:txBody>
      </p:sp>
      <p:sp>
        <p:nvSpPr>
          <p:cNvPr id="5" name="Oval Callout 4"/>
          <p:cNvSpPr/>
          <p:nvPr/>
        </p:nvSpPr>
        <p:spPr>
          <a:xfrm>
            <a:off x="6268961" y="3141619"/>
            <a:ext cx="3440740" cy="959030"/>
          </a:xfrm>
          <a:prstGeom prst="wedgeEllipseCallout">
            <a:avLst>
              <a:gd name="adj1" fmla="val -42571"/>
              <a:gd name="adj2" fmla="val 112445"/>
            </a:avLst>
          </a:prstGeom>
          <a:solidFill>
            <a:schemeClr val="tx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1"/>
            <a:r>
              <a:rPr lang="en-US" sz="2400" dirty="0"/>
              <a:t>“Abby” lives on in the </a:t>
            </a:r>
            <a:r>
              <a:rPr lang="en-US" sz="2400" dirty="0" smtClean="0"/>
              <a:t>&lt;x</a:t>
            </a:r>
            <a:r>
              <a:rPr lang="en-US" sz="2400" smtClean="0"/>
              <a:t>&gt; lab. </a:t>
            </a:r>
            <a:endParaRPr lang="is-IS" sz="2400" dirty="0"/>
          </a:p>
        </p:txBody>
      </p:sp>
      <p:pic>
        <p:nvPicPr>
          <p:cNvPr id="7" name="Picture 2" descr="ttp://static.wixstatic.com/media/93fba2_5b720afa87e64017bd37ffcb046a3c2d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973769" y="5074383"/>
            <a:ext cx="1158861" cy="942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6657988" y="5813812"/>
            <a:ext cx="2575974" cy="916408"/>
          </a:xfrm>
          <a:prstGeom prst="rect">
            <a:avLst/>
          </a:prstGeom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isometricOffAxis2Left"/>
            <a:lightRig rig="harsh" dir="t">
              <a:rot lat="0" lon="0" rev="3000000"/>
            </a:lightRig>
          </a:scene3d>
          <a:sp3d extrusionH="254000" contourW="19050">
            <a:contourClr>
              <a:srgbClr val="FFFFFF"/>
            </a:contourClr>
          </a:sp3d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5752" t="25848" r="18901" b="22793"/>
          <a:stretch/>
        </p:blipFill>
        <p:spPr>
          <a:xfrm>
            <a:off x="8191500" y="-53086"/>
            <a:ext cx="914400" cy="176351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58720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417638"/>
            <a:ext cx="9144000" cy="4525963"/>
          </a:xfrm>
        </p:spPr>
        <p:txBody>
          <a:bodyPr/>
          <a:lstStyle/>
          <a:p>
            <a:r>
              <a:rPr lang="en-US" dirty="0" smtClean="0"/>
              <a:t>Premises: </a:t>
            </a:r>
          </a:p>
          <a:p>
            <a:pPr lvl="1"/>
            <a:r>
              <a:rPr lang="en-US" b="1" dirty="0" smtClean="0">
                <a:solidFill>
                  <a:srgbClr val="FF0000"/>
                </a:solidFill>
              </a:rPr>
              <a:t>Bad</a:t>
            </a:r>
            <a:r>
              <a:rPr lang="en-US" dirty="0" smtClean="0"/>
              <a:t>: bias in software</a:t>
            </a:r>
          </a:p>
          <a:p>
            <a:pPr lvl="1"/>
            <a:r>
              <a:rPr lang="en-US" b="1" dirty="0" smtClean="0">
                <a:solidFill>
                  <a:srgbClr val="00B050"/>
                </a:solidFill>
              </a:rPr>
              <a:t>Good</a:t>
            </a:r>
            <a:r>
              <a:rPr lang="en-US" dirty="0" smtClean="0"/>
              <a:t>: diversity of thought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Solutions: </a:t>
            </a:r>
          </a:p>
          <a:p>
            <a:pPr lvl="1"/>
            <a:r>
              <a:rPr lang="en-US" dirty="0"/>
              <a:t>F</a:t>
            </a:r>
            <a:r>
              <a:rPr lang="en-US" dirty="0" smtClean="0"/>
              <a:t>ix the people: force us all to think as software “likes”.</a:t>
            </a:r>
          </a:p>
          <a:p>
            <a:pPr lvl="1"/>
            <a:r>
              <a:rPr lang="en-US" dirty="0" smtClean="0"/>
              <a:t>Fix the software: support diverse </a:t>
            </a:r>
            <a:br>
              <a:rPr lang="en-US" dirty="0" smtClean="0"/>
            </a:br>
            <a:r>
              <a:rPr lang="en-US" dirty="0" smtClean="0"/>
              <a:t>ways of problem-solving.</a:t>
            </a:r>
          </a:p>
          <a:p>
            <a:pPr lvl="1"/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70472" y="1323180"/>
            <a:ext cx="4797428" cy="23987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Reason #1 to care:</a:t>
            </a:r>
            <a:r>
              <a:rPr lang="en-US" dirty="0"/>
              <a:t> </a:t>
            </a:r>
            <a:r>
              <a:rPr lang="en-US" dirty="0" smtClean="0"/>
              <a:t>Society’s Health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26827-AF95-2443-ADF0-A6D08EF5008C}" type="slidenum">
              <a:rPr lang="en-US" smtClean="0"/>
              <a:t>4</a:t>
            </a:fld>
            <a:endParaRPr lang="en-US" dirty="0"/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6286500" y="4591843"/>
            <a:ext cx="2762250" cy="1740154"/>
            <a:chOff x="5355429" y="5133974"/>
            <a:chExt cx="3807621" cy="2398714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355429" y="5133974"/>
              <a:ext cx="798514" cy="2398714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063451" y="5133974"/>
              <a:ext cx="798514" cy="2398714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881808" y="5133974"/>
              <a:ext cx="798514" cy="2398714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680322" y="5133974"/>
              <a:ext cx="798514" cy="2398714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364536" y="5133974"/>
              <a:ext cx="798514" cy="23987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13497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6" presetClass="exit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4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08235" y="1401037"/>
            <a:ext cx="8568267" cy="5133113"/>
          </a:xfrm>
        </p:spPr>
        <p:txBody>
          <a:bodyPr/>
          <a:lstStyle/>
          <a:p>
            <a:pPr>
              <a:defRPr/>
            </a:pPr>
            <a:endParaRPr lang="en-US" dirty="0" smtClean="0"/>
          </a:p>
          <a:p>
            <a:pPr>
              <a:defRPr/>
            </a:pPr>
            <a:endParaRPr lang="en-US" dirty="0" smtClean="0"/>
          </a:p>
          <a:p>
            <a:pPr>
              <a:defRPr/>
            </a:pPr>
            <a:endParaRPr lang="en-US" dirty="0" smtClean="0"/>
          </a:p>
          <a:p>
            <a:pPr>
              <a:defRPr/>
            </a:pPr>
            <a:r>
              <a:rPr lang="en-US" dirty="0" smtClean="0"/>
              <a:t>Gender inclusive software rests </a:t>
            </a:r>
            <a:r>
              <a:rPr lang="is-IS" dirty="0" smtClean="0"/>
              <a:t>…</a:t>
            </a:r>
          </a:p>
          <a:p>
            <a:pPr lvl="1">
              <a:defRPr/>
            </a:pPr>
            <a:r>
              <a:rPr lang="is-IS" u="sng" dirty="0"/>
              <a:t>N</a:t>
            </a:r>
            <a:r>
              <a:rPr lang="is-IS" u="sng" dirty="0" smtClean="0"/>
              <a:t>ot</a:t>
            </a:r>
            <a:r>
              <a:rPr lang="is-IS" dirty="0" smtClean="0"/>
              <a:t> on “gender bucketing”,</a:t>
            </a:r>
          </a:p>
          <a:p>
            <a:pPr lvl="1">
              <a:defRPr/>
            </a:pPr>
            <a:r>
              <a:rPr lang="is-IS" u="sng" dirty="0" smtClean="0"/>
              <a:t>Rather</a:t>
            </a:r>
            <a:r>
              <a:rPr lang="is-IS" dirty="0" smtClean="0"/>
              <a:t> on supporting </a:t>
            </a:r>
            <a:r>
              <a:rPr lang="is-IS" b="1" dirty="0" smtClean="0">
                <a:solidFill>
                  <a:srgbClr val="FF0000"/>
                </a:solidFill>
              </a:rPr>
              <a:t>diverse</a:t>
            </a:r>
            <a:r>
              <a:rPr lang="is-IS" dirty="0" smtClean="0"/>
              <a:t> ways of </a:t>
            </a:r>
            <a:br>
              <a:rPr lang="is-IS" dirty="0" smtClean="0"/>
            </a:br>
            <a:r>
              <a:rPr lang="is-IS" dirty="0" smtClean="0"/>
              <a:t>thinking</a:t>
            </a:r>
            <a:r>
              <a:rPr lang="is-IS" dirty="0"/>
              <a:t> </a:t>
            </a:r>
            <a:r>
              <a:rPr lang="is-IS" dirty="0" smtClean="0"/>
              <a:t>&amp; problem-solving. </a:t>
            </a:r>
          </a:p>
          <a:p>
            <a:pPr lvl="1">
              <a:defRPr/>
            </a:pPr>
            <a:r>
              <a:rPr lang="en-US" dirty="0" smtClean="0"/>
              <a:t>One </a:t>
            </a:r>
            <a:r>
              <a:rPr lang="en-US" strike="dblStrike" dirty="0"/>
              <a:t>gender</a:t>
            </a:r>
            <a:r>
              <a:rPr lang="en-US" dirty="0"/>
              <a:t> at a </a:t>
            </a:r>
            <a:r>
              <a:rPr lang="en-US" dirty="0" smtClean="0"/>
              <a:t>time</a:t>
            </a:r>
            <a:r>
              <a:rPr lang="is-IS" dirty="0" smtClean="0"/>
              <a:t/>
            </a:r>
            <a:br>
              <a:rPr lang="is-IS" dirty="0" smtClean="0"/>
            </a:br>
            <a:r>
              <a:rPr lang="is-IS" dirty="0" smtClean="0"/>
              <a:t/>
            </a:r>
            <a:br>
              <a:rPr lang="is-IS" dirty="0" smtClean="0"/>
            </a:br>
            <a:r>
              <a:rPr lang="is-IS" dirty="0" smtClean="0"/>
              <a:t/>
            </a:r>
            <a:br>
              <a:rPr lang="is-IS" dirty="0" smtClean="0"/>
            </a:br>
            <a:r>
              <a:rPr lang="is-IS" dirty="0" smtClean="0"/>
              <a:t/>
            </a:r>
            <a:br>
              <a:rPr lang="is-IS" dirty="0" smtClean="0"/>
            </a:br>
            <a:endParaRPr lang="is-IS" dirty="0" smtClean="0"/>
          </a:p>
          <a:p>
            <a:pPr>
              <a:defRPr/>
            </a:pPr>
            <a:endParaRPr lang="en-US" dirty="0" smtClean="0"/>
          </a:p>
        </p:txBody>
      </p:sp>
      <p:sp>
        <p:nvSpPr>
          <p:cNvPr id="61645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17473"/>
            <a:ext cx="9144000" cy="11430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So, the bottom line is:</a:t>
            </a:r>
          </a:p>
        </p:txBody>
      </p:sp>
      <p:pic>
        <p:nvPicPr>
          <p:cNvPr id="7" name="Picture 6" descr="shutterstock_216350146.jpg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77996" y="1105333"/>
            <a:ext cx="1242427" cy="1529963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6724650" y="2373324"/>
            <a:ext cx="2659939" cy="2846387"/>
            <a:chOff x="6037616" y="1145165"/>
            <a:chExt cx="2765037" cy="2967103"/>
          </a:xfrm>
        </p:grpSpPr>
        <p:pic>
          <p:nvPicPr>
            <p:cNvPr id="9" name="Picture 8" descr="shutterstock_87421496.jpg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flipH="1">
              <a:off x="6037616" y="1145165"/>
              <a:ext cx="1220746" cy="1426424"/>
            </a:xfrm>
            <a:prstGeom prst="rect">
              <a:avLst/>
            </a:prstGeom>
          </p:spPr>
        </p:pic>
        <p:grpSp>
          <p:nvGrpSpPr>
            <p:cNvPr id="10" name="Group 9"/>
            <p:cNvGrpSpPr/>
            <p:nvPr/>
          </p:nvGrpSpPr>
          <p:grpSpPr>
            <a:xfrm>
              <a:off x="6236126" y="2611253"/>
              <a:ext cx="2566527" cy="1501015"/>
              <a:chOff x="6886454" y="856635"/>
              <a:chExt cx="2833364" cy="1755650"/>
            </a:xfrm>
          </p:grpSpPr>
          <p:pic>
            <p:nvPicPr>
              <p:cNvPr id="11" name="Picture 10" descr="Patrick.jpg"/>
              <p:cNvPicPr>
                <a:picLocks noChangeAspect="1"/>
              </p:cNvPicPr>
              <p:nvPr/>
            </p:nvPicPr>
            <p:blipFill rotWithShape="1"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6886454" y="864855"/>
                <a:ext cx="1444693" cy="1747425"/>
              </a:xfrm>
              <a:prstGeom prst="rect">
                <a:avLst/>
              </a:prstGeom>
            </p:spPr>
          </p:pic>
          <p:pic>
            <p:nvPicPr>
              <p:cNvPr id="12" name="Picture 11" descr="Patricia.jpg"/>
              <p:cNvPicPr>
                <a:picLocks noChangeAspect="1"/>
              </p:cNvPicPr>
              <p:nvPr/>
            </p:nvPicPr>
            <p:blipFill rotWithShape="1"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8331286" y="856635"/>
                <a:ext cx="1388532" cy="1755650"/>
              </a:xfrm>
              <a:prstGeom prst="rect">
                <a:avLst/>
              </a:prstGeom>
            </p:spPr>
          </p:pic>
        </p:grpSp>
      </p:grpSp>
      <p:grpSp>
        <p:nvGrpSpPr>
          <p:cNvPr id="4" name="Group 3"/>
          <p:cNvGrpSpPr/>
          <p:nvPr/>
        </p:nvGrpSpPr>
        <p:grpSpPr>
          <a:xfrm>
            <a:off x="6397303" y="2574904"/>
            <a:ext cx="3399600" cy="3101207"/>
            <a:chOff x="6068342" y="2434333"/>
            <a:chExt cx="3399600" cy="3101207"/>
          </a:xfrm>
        </p:grpSpPr>
        <p:cxnSp>
          <p:nvCxnSpPr>
            <p:cNvPr id="14" name="Straight Connector 13"/>
            <p:cNvCxnSpPr/>
            <p:nvPr/>
          </p:nvCxnSpPr>
          <p:spPr>
            <a:xfrm>
              <a:off x="6068342" y="2434333"/>
              <a:ext cx="3399600" cy="3080947"/>
            </a:xfrm>
            <a:prstGeom prst="line">
              <a:avLst/>
            </a:prstGeom>
            <a:ln w="76200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H="1">
              <a:off x="6068343" y="2454593"/>
              <a:ext cx="3399599" cy="3080947"/>
            </a:xfrm>
            <a:prstGeom prst="line">
              <a:avLst/>
            </a:prstGeom>
            <a:ln w="76200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/>
          <p:cNvSpPr txBox="1"/>
          <p:nvPr/>
        </p:nvSpPr>
        <p:spPr>
          <a:xfrm>
            <a:off x="1682620" y="5229693"/>
            <a:ext cx="1124860" cy="430887"/>
          </a:xfrm>
          <a:prstGeom prst="rect">
            <a:avLst/>
          </a:prstGeom>
          <a:solidFill>
            <a:schemeClr val="bg1"/>
          </a:solidFill>
        </p:spPr>
        <p:txBody>
          <a:bodyPr wrap="none" lIns="91440" tIns="0" rIns="0" bIns="0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-facet- 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8668" y="1538253"/>
            <a:ext cx="7841331" cy="10156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Women in tech do not generally need extra help, but the &lt;software&gt; in which they work does need help. </a:t>
            </a:r>
            <a:r>
              <a:rPr lang="en-US" sz="2800" dirty="0"/>
              <a:t> </a:t>
            </a:r>
            <a:r>
              <a:rPr lang="en-US" sz="2800" dirty="0" smtClean="0"/>
              <a:t>         </a:t>
            </a:r>
            <a:r>
              <a:rPr lang="en-US" sz="3200" dirty="0" smtClean="0"/>
              <a:t>                             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21751593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4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4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4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4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6451" grpId="0" uiExpand="1" build="p"/>
      <p:bldP spid="2" grpId="0" animBg="1"/>
      <p:bldP spid="16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Call to Action:</a:t>
            </a:r>
            <a:r>
              <a:rPr lang="en-US" dirty="0"/>
              <a:t> </a:t>
            </a:r>
            <a:r>
              <a:rPr lang="en-US" dirty="0" smtClean="0"/>
              <a:t>Let’s Fix This!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There are problems that </a:t>
            </a:r>
            <a:r>
              <a:rPr lang="en-US" u="sng" dirty="0" smtClean="0"/>
              <a:t>only</a:t>
            </a:r>
            <a:r>
              <a:rPr lang="en-US" dirty="0" smtClean="0"/>
              <a:t> SE can fix.</a:t>
            </a:r>
          </a:p>
          <a:p>
            <a:pPr lvl="1"/>
            <a:r>
              <a:rPr lang="en-US" dirty="0" smtClean="0"/>
              <a:t>This is one of them.</a:t>
            </a:r>
          </a:p>
          <a:p>
            <a:r>
              <a:rPr lang="en-US" dirty="0" smtClean="0"/>
              <a:t>Who does this affect?</a:t>
            </a:r>
            <a:endParaRPr lang="en-US" dirty="0"/>
          </a:p>
          <a:p>
            <a:pPr lvl="1"/>
            <a:r>
              <a:rPr lang="en-US" dirty="0"/>
              <a:t>Raise your hands if</a:t>
            </a:r>
            <a:r>
              <a:rPr lang="is-IS" dirty="0" smtClean="0"/>
              <a:t>…</a:t>
            </a:r>
            <a:endParaRPr lang="en-US" dirty="0" smtClean="0"/>
          </a:p>
          <a:p>
            <a:r>
              <a:rPr lang="en-US" dirty="0" smtClean="0"/>
              <a:t>What you can do: </a:t>
            </a:r>
          </a:p>
          <a:p>
            <a:pPr lvl="1"/>
            <a:r>
              <a:rPr lang="en-US" dirty="0" smtClean="0"/>
              <a:t>Download it. </a:t>
            </a:r>
            <a:r>
              <a:rPr lang="en-US" dirty="0"/>
              <a:t>Try it.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Evangelize it. </a:t>
            </a:r>
            <a:br>
              <a:rPr lang="en-US" dirty="0" smtClean="0"/>
            </a:br>
            <a:r>
              <a:rPr lang="en-US" dirty="0" smtClean="0"/>
              <a:t>Talk </a:t>
            </a:r>
            <a:r>
              <a:rPr lang="en-US" dirty="0"/>
              <a:t>to 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26827-AF95-2443-ADF0-A6D08EF5008C}" type="slidenum">
              <a:rPr lang="en-US" smtClean="0"/>
              <a:t>41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149435" y="5698680"/>
            <a:ext cx="6845130" cy="923330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22225">
                  <a:solidFill>
                    <a:schemeClr val="tx1"/>
                  </a:solidFill>
                  <a:prstDash val="solid"/>
                </a:ln>
                <a:solidFill>
                  <a:srgbClr val="C1504C"/>
                </a:solidFill>
              </a:rPr>
              <a:t>Let’s </a:t>
            </a:r>
            <a:r>
              <a:rPr lang="en-US" sz="5400" b="1" dirty="0">
                <a:ln w="22225">
                  <a:solidFill>
                    <a:schemeClr val="tx1"/>
                  </a:solidFill>
                  <a:prstDash val="solid"/>
                </a:ln>
                <a:solidFill>
                  <a:srgbClr val="C1504C"/>
                </a:solidFill>
              </a:rPr>
              <a:t>change </a:t>
            </a:r>
            <a:r>
              <a:rPr lang="en-US" sz="5400" b="1" dirty="0" smtClean="0">
                <a:ln w="22225">
                  <a:solidFill>
                    <a:schemeClr val="tx1"/>
                  </a:solidFill>
                  <a:prstDash val="solid"/>
                </a:ln>
                <a:solidFill>
                  <a:srgbClr val="C1504C"/>
                </a:solidFill>
              </a:rPr>
              <a:t>things!</a:t>
            </a:r>
            <a:endParaRPr lang="en-US" sz="5400" b="1" dirty="0">
              <a:ln w="22225">
                <a:solidFill>
                  <a:schemeClr val="tx1"/>
                </a:solidFill>
                <a:prstDash val="solid"/>
              </a:ln>
              <a:solidFill>
                <a:srgbClr val="C1504C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2600" y="2173064"/>
            <a:ext cx="3721185" cy="3721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709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Follow-ups &amp; 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09171"/>
            <a:ext cx="8686800" cy="4525963"/>
          </a:xfrm>
        </p:spPr>
        <p:txBody>
          <a:bodyPr/>
          <a:lstStyle/>
          <a:p>
            <a:r>
              <a:rPr lang="en-US" dirty="0" smtClean="0"/>
              <a:t>     @</a:t>
            </a:r>
            <a:r>
              <a:rPr lang="en-US" dirty="0" err="1" smtClean="0"/>
              <a:t>GenderMag</a:t>
            </a:r>
            <a:r>
              <a:rPr lang="en-US" dirty="0" smtClean="0"/>
              <a:t>, #</a:t>
            </a:r>
            <a:r>
              <a:rPr lang="en-US" dirty="0" err="1" smtClean="0"/>
              <a:t>GenderMag</a:t>
            </a:r>
            <a:endParaRPr lang="en-US" dirty="0" smtClean="0"/>
          </a:p>
          <a:p>
            <a:r>
              <a:rPr lang="en-US" dirty="0" smtClean="0"/>
              <a:t>      </a:t>
            </a:r>
            <a:r>
              <a:rPr lang="en-US" dirty="0" err="1" smtClean="0"/>
              <a:t>gendermag.method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Resources: </a:t>
            </a:r>
            <a:r>
              <a:rPr lang="en-US" dirty="0" smtClean="0">
                <a:hlinkClick r:id="rId2" action="ppaction://hlinkfile"/>
              </a:rPr>
              <a:t>gendermag.org</a:t>
            </a:r>
            <a:endParaRPr lang="en-US" dirty="0"/>
          </a:p>
          <a:p>
            <a:pPr lvl="1"/>
            <a:r>
              <a:rPr lang="en-US" dirty="0" smtClean="0"/>
              <a:t>Flyer, papers, personas, foundations, kit!</a:t>
            </a:r>
          </a:p>
          <a:p>
            <a:pPr lvl="1"/>
            <a:r>
              <a:rPr lang="en-US" dirty="0" smtClean="0">
                <a:hlinkClick r:id="rId3"/>
              </a:rPr>
              <a:t>Video of a talk on this topic</a:t>
            </a:r>
            <a:r>
              <a:rPr lang="en-US" dirty="0" smtClean="0"/>
              <a:t> (start 3:45 minutes in)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Help make it happen @ your university/company!</a:t>
            </a:r>
          </a:p>
          <a:p>
            <a:pPr lvl="1"/>
            <a:r>
              <a:rPr lang="en-US" dirty="0" smtClean="0">
                <a:hlinkClick r:id="rId4" action="ppaction://hlinkfile"/>
              </a:rPr>
              <a:t>web.engr.oregonstate.edu</a:t>
            </a:r>
            <a:r>
              <a:rPr lang="en-US" dirty="0">
                <a:hlinkClick r:id="rId4" action="ppaction://hlinkfile"/>
              </a:rPr>
              <a:t>/~burnett/</a:t>
            </a:r>
            <a:endParaRPr lang="en-US" dirty="0" smtClean="0"/>
          </a:p>
          <a:p>
            <a:pPr lvl="1"/>
            <a:r>
              <a:rPr lang="en-US" dirty="0" smtClean="0"/>
              <a:t>            </a:t>
            </a:r>
            <a:r>
              <a:rPr lang="en-US" dirty="0" err="1" smtClean="0"/>
              <a:t>Margaret.Burnett@oregonstate.edu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26827-AF95-2443-ADF0-A6D08EF5008C}" type="slidenum">
              <a:rPr lang="en-US" smtClean="0"/>
              <a:t>42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4414" y="1566330"/>
            <a:ext cx="443253" cy="36036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1267" y="2138361"/>
            <a:ext cx="406400" cy="406400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7285606" y="2738144"/>
            <a:ext cx="1697901" cy="1191351"/>
            <a:chOff x="5995215" y="3871714"/>
            <a:chExt cx="1697901" cy="1191351"/>
          </a:xfrm>
        </p:grpSpPr>
        <p:grpSp>
          <p:nvGrpSpPr>
            <p:cNvPr id="10" name="Group 9"/>
            <p:cNvGrpSpPr>
              <a:grpSpLocks noChangeAspect="1"/>
            </p:cNvGrpSpPr>
            <p:nvPr/>
          </p:nvGrpSpPr>
          <p:grpSpPr>
            <a:xfrm>
              <a:off x="6265332" y="3871714"/>
              <a:ext cx="1191351" cy="1191351"/>
              <a:chOff x="5503330" y="3096133"/>
              <a:chExt cx="3507866" cy="3507866"/>
            </a:xfrm>
          </p:grpSpPr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7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503330" y="3096133"/>
                <a:ext cx="3507866" cy="3507866"/>
              </a:xfrm>
              <a:prstGeom prst="rect">
                <a:avLst/>
              </a:prstGeom>
            </p:spPr>
          </p:pic>
          <p:sp>
            <p:nvSpPr>
              <p:cNvPr id="9" name="Rectangle 8"/>
              <p:cNvSpPr/>
              <p:nvPr/>
            </p:nvSpPr>
            <p:spPr>
              <a:xfrm>
                <a:off x="5857992" y="4048481"/>
                <a:ext cx="2554891" cy="215735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" name="TextBox 10"/>
            <p:cNvSpPr txBox="1"/>
            <p:nvPr/>
          </p:nvSpPr>
          <p:spPr>
            <a:xfrm>
              <a:off x="5995215" y="4284292"/>
              <a:ext cx="169790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err="1" smtClean="0"/>
                <a:t>GenderMag</a:t>
              </a:r>
              <a:endParaRPr lang="en-US" sz="2400" b="1" dirty="0"/>
            </a:p>
          </p:txBody>
        </p:sp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74046" y="6052811"/>
            <a:ext cx="686593" cy="686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900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Reason #2 to care:</a:t>
            </a:r>
            <a:br>
              <a:rPr lang="en-US" dirty="0" smtClean="0"/>
            </a:br>
            <a:r>
              <a:rPr lang="en-US" dirty="0" smtClean="0"/>
              <a:t>The economics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8594035" cy="4525963"/>
          </a:xfrm>
        </p:spPr>
        <p:txBody>
          <a:bodyPr/>
          <a:lstStyle/>
          <a:p>
            <a:r>
              <a:rPr lang="en-US" dirty="0" smtClean="0"/>
              <a:t>Women drive 70-80% of consumer purchasing </a:t>
            </a:r>
            <a:r>
              <a:rPr lang="en-US" sz="1600" dirty="0" smtClean="0">
                <a:ea typeface="ＭＳ Ｐゴシック" pitchFamily="-97" charset="-128"/>
              </a:rPr>
              <a:t>[Forbes]</a:t>
            </a:r>
            <a:endParaRPr lang="en-US" sz="1600" dirty="0" smtClean="0"/>
          </a:p>
          <a:p>
            <a:r>
              <a:rPr lang="en-US" dirty="0" smtClean="0"/>
              <a:t>Women: the largest emerging market </a:t>
            </a:r>
            <a:r>
              <a:rPr lang="en-US" sz="1600" dirty="0" smtClean="0"/>
              <a:t>[Harvard </a:t>
            </a:r>
            <a:r>
              <a:rPr lang="en-US" sz="1600" dirty="0" err="1" smtClean="0"/>
              <a:t>Busn</a:t>
            </a:r>
            <a:r>
              <a:rPr lang="en-US" sz="1600" dirty="0" smtClean="0"/>
              <a:t> Rev]</a:t>
            </a:r>
            <a:endParaRPr lang="en-US" dirty="0" smtClean="0"/>
          </a:p>
          <a:p>
            <a:pPr lvl="1"/>
            <a:r>
              <a:rPr lang="en-US" dirty="0" smtClean="0"/>
              <a:t>More than 2x </a:t>
            </a:r>
            <a:r>
              <a:rPr lang="en-US" dirty="0" err="1" smtClean="0"/>
              <a:t>China+India’s</a:t>
            </a:r>
            <a:r>
              <a:rPr lang="en-US" dirty="0" smtClean="0"/>
              <a:t> GDP </a:t>
            </a:r>
            <a:r>
              <a:rPr lang="en-US" u="sng" dirty="0" smtClean="0"/>
              <a:t>combined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rtl="0" eaLnBrk="1" latinLnBrk="0" hangingPunct="1"/>
            <a:r>
              <a:rPr lang="en-US" sz="3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Women have multiplier effects:</a:t>
            </a:r>
            <a:endParaRPr lang="en-US" sz="3200" dirty="0" smtClean="0">
              <a:effectLst/>
            </a:endParaRPr>
          </a:p>
          <a:p>
            <a:pPr lvl="1" rtl="0" eaLnBrk="1" latinLnBrk="0" hangingPunct="1"/>
            <a:r>
              <a:rPr lang="en-US" sz="28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Primary caregivers (most societies), so…</a:t>
            </a:r>
            <a:endParaRPr lang="en-US" dirty="0" smtClean="0">
              <a:effectLst/>
            </a:endParaRPr>
          </a:p>
          <a:p>
            <a:pPr lvl="1" rtl="0" eaLnBrk="1" latinLnBrk="0" hangingPunct="1"/>
            <a:r>
              <a:rPr lang="en-US" sz="28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Also buy on behalf of </a:t>
            </a:r>
            <a:br>
              <a:rPr lang="en-US" sz="28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28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others who live with them</a:t>
            </a:r>
            <a:endParaRPr lang="en-US" dirty="0" smtClean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26827-AF95-2443-ADF0-A6D08EF5008C}" type="slidenum">
              <a:rPr lang="en-US" smtClean="0"/>
              <a:t>5</a:t>
            </a:fld>
            <a:endParaRPr lang="en-US"/>
          </a:p>
        </p:txBody>
      </p:sp>
      <p:pic>
        <p:nvPicPr>
          <p:cNvPr id="6" name="Picture 5" descr="https://hbr.org/resources/images/article_assets/hbr/0909/R0909D_A.gif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473" t="7112" r="6341" b="17372"/>
          <a:stretch/>
        </p:blipFill>
        <p:spPr bwMode="auto">
          <a:xfrm>
            <a:off x="2711566" y="4486601"/>
            <a:ext cx="3073007" cy="156272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" name="Group 7"/>
          <p:cNvGrpSpPr/>
          <p:nvPr/>
        </p:nvGrpSpPr>
        <p:grpSpPr>
          <a:xfrm>
            <a:off x="291548" y="3437317"/>
            <a:ext cx="8759686" cy="3313843"/>
            <a:chOff x="291548" y="3353661"/>
            <a:chExt cx="8759686" cy="3313843"/>
          </a:xfrm>
        </p:grpSpPr>
        <p:sp>
          <p:nvSpPr>
            <p:cNvPr id="7" name="Rectangle 6"/>
            <p:cNvSpPr/>
            <p:nvPr/>
          </p:nvSpPr>
          <p:spPr>
            <a:xfrm>
              <a:off x="291548" y="3353661"/>
              <a:ext cx="8759686" cy="32765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 descr="https://hbr.org/resources/images/article_assets/hbr/0909/R0909D_A.gif"/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473" t="7112" r="6341" b="17372"/>
            <a:stretch/>
          </p:blipFill>
          <p:spPr bwMode="auto">
            <a:xfrm>
              <a:off x="1428209" y="3470071"/>
              <a:ext cx="6287581" cy="3197433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918856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5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0.7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2.22222E-6 L 0.30469 0.09328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712" y="479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2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Reason 3. Ignorance </a:t>
            </a:r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US" dirty="0" smtClean="0"/>
              <a:t> unwitting barriers.</a:t>
            </a:r>
          </a:p>
          <a:p>
            <a:pPr>
              <a:defRPr/>
            </a:pPr>
            <a:r>
              <a:rPr lang="en-US" dirty="0" smtClean="0"/>
              <a:t>Reason 4. Studying a population segment to help everyone.</a:t>
            </a:r>
          </a:p>
          <a:p>
            <a:pPr lvl="2">
              <a:defRPr/>
            </a:pPr>
            <a:r>
              <a:rPr lang="en-US" dirty="0" smtClean="0"/>
              <a:t>Curb cuts.</a:t>
            </a:r>
          </a:p>
          <a:p>
            <a:pPr lvl="2">
              <a:defRPr/>
            </a:pPr>
            <a:endParaRPr lang="en-US" dirty="0" smtClean="0"/>
          </a:p>
        </p:txBody>
      </p:sp>
      <p:sp>
        <p:nvSpPr>
          <p:cNvPr id="6082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Reasons</a:t>
            </a:r>
            <a:r>
              <a:rPr lang="en-US" baseline="0" dirty="0" smtClean="0"/>
              <a:t> #3-4 to</a:t>
            </a:r>
            <a:r>
              <a:rPr lang="en-US" dirty="0" smtClean="0"/>
              <a:t> care about gender-inclusive software?</a:t>
            </a:r>
          </a:p>
        </p:txBody>
      </p:sp>
      <p:pic>
        <p:nvPicPr>
          <p:cNvPr id="4" name="Picture 3" descr="curbcutless-wheelchair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40489" y="2935956"/>
            <a:ext cx="2385171" cy="3467517"/>
          </a:xfrm>
          <a:prstGeom prst="rect">
            <a:avLst/>
          </a:prstGeom>
          <a:ln>
            <a:solidFill>
              <a:srgbClr val="0099FF"/>
            </a:solidFill>
          </a:ln>
        </p:spPr>
      </p:pic>
      <p:pic>
        <p:nvPicPr>
          <p:cNvPr id="5" name="Picture 4" descr="curbcut-solo.jp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678488" y="3686676"/>
            <a:ext cx="1508459" cy="1019008"/>
          </a:xfrm>
          <a:prstGeom prst="rect">
            <a:avLst/>
          </a:prstGeom>
          <a:ln>
            <a:solidFill>
              <a:srgbClr val="0099FF"/>
            </a:solidFill>
          </a:ln>
        </p:spPr>
      </p:pic>
      <p:pic>
        <p:nvPicPr>
          <p:cNvPr id="7" name="Picture 6" descr="curbcut-oldpersonwalker.JPG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2326105" cy="2791327"/>
          </a:xfrm>
          <a:prstGeom prst="rect">
            <a:avLst/>
          </a:prstGeom>
          <a:ln>
            <a:solidFill>
              <a:srgbClr val="0099FF"/>
            </a:solidFill>
          </a:ln>
        </p:spPr>
      </p:pic>
      <p:pic>
        <p:nvPicPr>
          <p:cNvPr id="6" name="Picture 5" descr="curbcut-wheelchair.jp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601368" y="3638216"/>
            <a:ext cx="2032000" cy="2898942"/>
          </a:xfrm>
          <a:prstGeom prst="rect">
            <a:avLst/>
          </a:prstGeom>
          <a:ln>
            <a:solidFill>
              <a:srgbClr val="0099FF"/>
            </a:solidFill>
          </a:ln>
        </p:spPr>
      </p:pic>
      <p:pic>
        <p:nvPicPr>
          <p:cNvPr id="8" name="Picture 7" descr="curbcuts-bikes.jp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775158" y="173789"/>
            <a:ext cx="3168315" cy="4010526"/>
          </a:xfrm>
          <a:prstGeom prst="rect">
            <a:avLst/>
          </a:prstGeom>
          <a:ln>
            <a:solidFill>
              <a:srgbClr val="0099FF"/>
            </a:solidFill>
          </a:ln>
        </p:spPr>
      </p:pic>
      <p:pic>
        <p:nvPicPr>
          <p:cNvPr id="9" name="Picture 8" descr="curbcuts-stroller.jp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633831" y="4852737"/>
            <a:ext cx="2379328" cy="2005263"/>
          </a:xfrm>
          <a:prstGeom prst="rect">
            <a:avLst/>
          </a:prstGeom>
          <a:ln>
            <a:solidFill>
              <a:srgbClr val="0099FF"/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938746" y="831765"/>
            <a:ext cx="2247900" cy="2679700"/>
          </a:xfrm>
          <a:prstGeom prst="rect">
            <a:avLst/>
          </a:prstGeom>
          <a:ln>
            <a:solidFill>
              <a:srgbClr val="0099FF"/>
            </a:solidFill>
          </a:ln>
        </p:spPr>
      </p:pic>
      <p:pic>
        <p:nvPicPr>
          <p:cNvPr id="11" name="Picture 10" descr="curbcut-rollingsuitcase.jpg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459138" y="4034171"/>
            <a:ext cx="1684862" cy="2823829"/>
          </a:xfrm>
          <a:prstGeom prst="rect">
            <a:avLst/>
          </a:prstGeom>
          <a:ln>
            <a:solidFill>
              <a:srgbClr val="0099FF"/>
            </a:solidFill>
          </a:ln>
        </p:spPr>
      </p:pic>
    </p:spTree>
    <p:extLst>
      <p:ext uri="{BB962C8B-B14F-4D97-AF65-F5344CB8AC3E}">
        <p14:creationId xmlns:p14="http://schemas.microsoft.com/office/powerpoint/2010/main" val="193123863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907867" cy="1143000"/>
          </a:xfrm>
        </p:spPr>
        <p:txBody>
          <a:bodyPr/>
          <a:lstStyle/>
          <a:p>
            <a:r>
              <a:rPr lang="en-US" dirty="0" smtClean="0"/>
              <a:t>Reason #5. The target customers:</a:t>
            </a:r>
            <a:br>
              <a:rPr lang="en-US" dirty="0" smtClean="0"/>
            </a:br>
            <a:r>
              <a:rPr lang="en-US" dirty="0" err="1" smtClean="0"/>
              <a:t>eg</a:t>
            </a:r>
            <a:r>
              <a:rPr lang="en-US" dirty="0" smtClean="0"/>
              <a:t>, A Critical Email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504508" cy="4525963"/>
          </a:xfrm>
        </p:spPr>
        <p:txBody>
          <a:bodyPr/>
          <a:lstStyle/>
          <a:p>
            <a:r>
              <a:rPr lang="en-US" dirty="0" smtClean="0"/>
              <a:t>From:</a:t>
            </a:r>
          </a:p>
          <a:p>
            <a:pPr lvl="1"/>
            <a:r>
              <a:rPr lang="en-US" dirty="0" smtClean="0"/>
              <a:t>Software</a:t>
            </a:r>
            <a:r>
              <a:rPr lang="en-US" baseline="0" dirty="0" smtClean="0"/>
              <a:t> product manager “John” at</a:t>
            </a:r>
            <a:r>
              <a:rPr lang="en-US" dirty="0" smtClean="0"/>
              <a:t> “Company X”</a:t>
            </a:r>
            <a:endParaRPr lang="en-US" baseline="0" dirty="0" smtClean="0"/>
          </a:p>
          <a:p>
            <a:pPr lvl="1"/>
            <a:r>
              <a:rPr lang="en-US" baseline="0" dirty="0" smtClean="0"/>
              <a:t>Software for:</a:t>
            </a:r>
          </a:p>
          <a:p>
            <a:pPr lvl="2"/>
            <a:r>
              <a:rPr lang="en-US" baseline="0" dirty="0" smtClean="0"/>
              <a:t>medical folks </a:t>
            </a:r>
            <a:r>
              <a:rPr lang="en-US" dirty="0"/>
              <a:t>to “program” </a:t>
            </a:r>
            <a:r>
              <a:rPr lang="en-US" dirty="0" smtClean="0"/>
              <a:t>…</a:t>
            </a:r>
            <a:endParaRPr lang="en-US" dirty="0"/>
          </a:p>
          <a:p>
            <a:pPr lvl="2"/>
            <a:r>
              <a:rPr lang="en-US" dirty="0" smtClean="0"/>
              <a:t>medical devices</a:t>
            </a:r>
            <a:r>
              <a:rPr lang="en-US" dirty="0"/>
              <a:t> </a:t>
            </a:r>
            <a:r>
              <a:rPr lang="en-US" baseline="0" dirty="0" smtClean="0"/>
              <a:t>for their patients’ needs.</a:t>
            </a:r>
          </a:p>
          <a:p>
            <a:r>
              <a:rPr lang="en-US" dirty="0" smtClean="0"/>
              <a:t>Problem: </a:t>
            </a:r>
          </a:p>
          <a:p>
            <a:pPr lvl="1"/>
            <a:r>
              <a:rPr lang="en-US" dirty="0" smtClean="0"/>
              <a:t>85% of customer base: females.</a:t>
            </a:r>
          </a:p>
          <a:p>
            <a:pPr lvl="1"/>
            <a:r>
              <a:rPr lang="en-US" dirty="0" smtClean="0"/>
              <a:t>Females don’t like the software.</a:t>
            </a:r>
          </a:p>
          <a:p>
            <a:pPr lvl="1"/>
            <a:r>
              <a:rPr lang="en-US" dirty="0" smtClean="0"/>
              <a:t>Development team (all males) doesn’t know</a:t>
            </a:r>
            <a:br>
              <a:rPr lang="en-US" dirty="0" smtClean="0"/>
            </a:br>
            <a:r>
              <a:rPr lang="en-US" dirty="0" smtClean="0"/>
              <a:t>why or what to change.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26827-AF95-2443-ADF0-A6D08EF5008C}" type="slidenum">
              <a:rPr lang="en-US" smtClean="0"/>
              <a:t>7</a:t>
            </a:fld>
            <a:endParaRPr 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672" r="12671"/>
          <a:stretch>
            <a:fillRect/>
          </a:stretch>
        </p:blipFill>
        <p:spPr bwMode="auto">
          <a:xfrm>
            <a:off x="7839345" y="2788432"/>
            <a:ext cx="1122363" cy="2357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467248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9473" y="5116512"/>
            <a:ext cx="2723745" cy="1422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ok, I care. How??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525963"/>
          </a:xfrm>
        </p:spPr>
        <p:txBody>
          <a:bodyPr/>
          <a:lstStyle/>
          <a:p>
            <a:r>
              <a:rPr lang="en-US" sz="2400" dirty="0" smtClean="0"/>
              <a:t>Shrink it</a:t>
            </a:r>
            <a:r>
              <a:rPr lang="en-US" dirty="0" smtClean="0"/>
              <a:t> and</a:t>
            </a:r>
            <a:r>
              <a:rPr lang="en-US" dirty="0" smtClean="0">
                <a:solidFill>
                  <a:srgbClr val="FF0080"/>
                </a:solidFill>
              </a:rPr>
              <a:t> Pink it</a:t>
            </a:r>
            <a:r>
              <a:rPr lang="en-US" dirty="0" smtClean="0"/>
              <a:t> is not a strategy</a:t>
            </a:r>
          </a:p>
          <a:p>
            <a:pPr lvl="1"/>
            <a:r>
              <a:rPr lang="en-US" dirty="0" smtClean="0"/>
              <a:t>Dell’s pink laptops (2009)</a:t>
            </a:r>
          </a:p>
          <a:p>
            <a:pPr lvl="1"/>
            <a:r>
              <a:rPr lang="en-US" dirty="0" smtClean="0"/>
              <a:t>BIC for her</a:t>
            </a:r>
          </a:p>
          <a:p>
            <a:pPr lvl="0"/>
            <a:r>
              <a:rPr lang="en-US" dirty="0" smtClean="0"/>
              <a:t>If</a:t>
            </a:r>
            <a:r>
              <a:rPr lang="en-US" baseline="0" dirty="0" smtClean="0"/>
              <a:t> you’re a man:</a:t>
            </a:r>
          </a:p>
          <a:p>
            <a:pPr lvl="1"/>
            <a:r>
              <a:rPr lang="en-US" dirty="0" smtClean="0"/>
              <a:t>Research/listen to women as a</a:t>
            </a:r>
            <a:r>
              <a:rPr lang="en-US" baseline="0" dirty="0" smtClean="0"/>
              <a:t> foreign market.</a:t>
            </a:r>
          </a:p>
          <a:p>
            <a:pPr lvl="1"/>
            <a:r>
              <a:rPr lang="en-US" baseline="0" dirty="0" smtClean="0"/>
              <a:t>People grow up within the culture of their gender.</a:t>
            </a:r>
          </a:p>
          <a:p>
            <a:pPr lvl="1"/>
            <a:r>
              <a:rPr lang="en-US" dirty="0" smtClean="0"/>
              <a:t>Within-g</a:t>
            </a:r>
            <a:r>
              <a:rPr lang="en-US" baseline="0" dirty="0" smtClean="0"/>
              <a:t>ender: more different than alike.</a:t>
            </a:r>
          </a:p>
          <a:p>
            <a:r>
              <a:rPr lang="en-US" dirty="0" smtClean="0"/>
              <a:t>So</a:t>
            </a:r>
            <a:r>
              <a:rPr lang="is-IS" dirty="0" smtClean="0"/>
              <a:t>… </a:t>
            </a:r>
            <a:r>
              <a:rPr lang="en-US" dirty="0" smtClean="0"/>
              <a:t>needs to be about inclusiveness</a:t>
            </a:r>
          </a:p>
          <a:p>
            <a:pPr lvl="1"/>
            <a:r>
              <a:rPr lang="en-US" baseline="0" dirty="0" smtClean="0"/>
              <a:t>Not about “typical” females or males</a:t>
            </a:r>
          </a:p>
          <a:p>
            <a:pPr lvl="1"/>
            <a:r>
              <a:rPr lang="en-US" dirty="0" smtClean="0"/>
              <a:t>How: </a:t>
            </a:r>
            <a:r>
              <a:rPr lang="en-US" dirty="0" err="1" smtClean="0"/>
              <a:t>GenderMag</a:t>
            </a:r>
            <a:endParaRPr lang="en-US" baseline="0" dirty="0" smtClean="0"/>
          </a:p>
          <a:p>
            <a:pPr lvl="1"/>
            <a:endParaRPr lang="en-US" baseline="0" dirty="0" smtClean="0"/>
          </a:p>
          <a:p>
            <a:pPr lvl="1"/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26827-AF95-2443-ADF0-A6D08EF5008C}" type="slidenum">
              <a:rPr lang="en-US" smtClean="0"/>
              <a:t>8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2371" y="1307911"/>
            <a:ext cx="2299917" cy="171343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28119" y="2206767"/>
            <a:ext cx="857427" cy="1421237"/>
          </a:xfrm>
          <a:prstGeom prst="rect">
            <a:avLst/>
          </a:prstGeom>
        </p:spPr>
      </p:pic>
      <p:sp>
        <p:nvSpPr>
          <p:cNvPr id="11" name="Oval Callout 10"/>
          <p:cNvSpPr/>
          <p:nvPr/>
        </p:nvSpPr>
        <p:spPr>
          <a:xfrm>
            <a:off x="4105835" y="-50521"/>
            <a:ext cx="5889184" cy="1307397"/>
          </a:xfrm>
          <a:prstGeom prst="wedgeEllipseCallout">
            <a:avLst>
              <a:gd name="adj1" fmla="val 1370"/>
              <a:gd name="adj2" fmla="val 60550"/>
            </a:avLst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lvl="1"/>
            <a:r>
              <a:rPr lang="en-US" sz="2400" dirty="0">
                <a:solidFill>
                  <a:schemeClr val="tx1"/>
                </a:solidFill>
              </a:rPr>
              <a:t>“We </a:t>
            </a:r>
            <a:r>
              <a:rPr lang="en-US" sz="2400" dirty="0" smtClean="0">
                <a:solidFill>
                  <a:schemeClr val="tx1"/>
                </a:solidFill>
              </a:rPr>
              <a:t>want your $. Here’s a surface gesture to show that we’re </a:t>
            </a:r>
            <a:r>
              <a:rPr lang="en-US" sz="2400" u="sng" dirty="0" smtClean="0">
                <a:solidFill>
                  <a:schemeClr val="tx1"/>
                </a:solidFill>
              </a:rPr>
              <a:t>not</a:t>
            </a:r>
            <a:r>
              <a:rPr lang="en-US" sz="2400" dirty="0" smtClean="0">
                <a:solidFill>
                  <a:schemeClr val="tx1"/>
                </a:solidFill>
              </a:rPr>
              <a:t> thinking about you”</a:t>
            </a:r>
            <a:endParaRPr lang="en-US" sz="2400" dirty="0">
              <a:solidFill>
                <a:schemeClr val="tx1"/>
              </a:solidFill>
            </a:endParaRPr>
          </a:p>
        </p:txBody>
      </p:sp>
      <p:pic>
        <p:nvPicPr>
          <p:cNvPr id="97" name="Picture 9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44707" y="2607371"/>
            <a:ext cx="1499427" cy="107894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89039" y="3021349"/>
            <a:ext cx="4101549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lvl="1"/>
            <a:r>
              <a:rPr lang="en-US" sz="3200" dirty="0"/>
              <a:t>If you’re a </a:t>
            </a:r>
            <a:r>
              <a:rPr lang="en-US" sz="3200" dirty="0" smtClean="0"/>
              <a:t>woman,</a:t>
            </a:r>
            <a:endParaRPr lang="en-US" sz="3200" dirty="0"/>
          </a:p>
        </p:txBody>
      </p:sp>
      <p:sp>
        <p:nvSpPr>
          <p:cNvPr id="99" name="TextBox 98"/>
          <p:cNvSpPr txBox="1"/>
          <p:nvPr/>
        </p:nvSpPr>
        <p:spPr>
          <a:xfrm>
            <a:off x="789039" y="3050503"/>
            <a:ext cx="5919304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lvl="1"/>
            <a:r>
              <a:rPr lang="en-US" sz="3200" dirty="0"/>
              <a:t>If you’re a </a:t>
            </a:r>
            <a:r>
              <a:rPr lang="en-US" sz="3200" dirty="0" smtClean="0"/>
              <a:t>non-traditional gender,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680042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1" uiExpand="1" build="p"/>
      <p:bldP spid="11" grpId="0" animBg="1"/>
      <p:bldP spid="12" grpId="0" animBg="1"/>
      <p:bldP spid="9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6301"/>
            <a:ext cx="8229600" cy="1143000"/>
          </a:xfrm>
        </p:spPr>
        <p:txBody>
          <a:bodyPr/>
          <a:lstStyle/>
          <a:p>
            <a:r>
              <a:rPr lang="en-US" dirty="0" smtClean="0"/>
              <a:t>The </a:t>
            </a:r>
            <a:r>
              <a:rPr lang="en-US" dirty="0" err="1" smtClean="0"/>
              <a:t>GenderMag</a:t>
            </a:r>
            <a:r>
              <a:rPr lang="en-US" dirty="0" smtClean="0"/>
              <a:t> Method:</a:t>
            </a:r>
            <a:br>
              <a:rPr lang="en-US" dirty="0" smtClean="0"/>
            </a:br>
            <a:r>
              <a:rPr lang="en-US" dirty="0" smtClean="0"/>
              <a:t>A Software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644468"/>
            <a:ext cx="9144000" cy="4525963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Gender</a:t>
            </a:r>
            <a:r>
              <a:rPr lang="en-US" dirty="0" smtClean="0"/>
              <a:t> Inclusiveness </a:t>
            </a:r>
            <a:r>
              <a:rPr lang="en-US" b="1" dirty="0" smtClean="0">
                <a:solidFill>
                  <a:srgbClr val="FF0000"/>
                </a:solidFill>
              </a:rPr>
              <a:t>Mag</a:t>
            </a:r>
            <a:r>
              <a:rPr lang="en-US" dirty="0" smtClean="0"/>
              <a:t>nifier</a:t>
            </a:r>
          </a:p>
          <a:p>
            <a:pPr lvl="1"/>
            <a:r>
              <a:rPr lang="en-US" dirty="0" smtClean="0"/>
              <a:t>Process: Evaluate tools’ inclusiveness</a:t>
            </a:r>
            <a:endParaRPr lang="en-US" dirty="0"/>
          </a:p>
          <a:p>
            <a:pPr lvl="1"/>
            <a:r>
              <a:rPr lang="en-US" dirty="0" smtClean="0"/>
              <a:t>Scope: Problem-solving </a:t>
            </a:r>
          </a:p>
          <a:p>
            <a:r>
              <a:rPr lang="en-US" dirty="0" err="1" smtClean="0"/>
              <a:t>GenderMag</a:t>
            </a:r>
            <a:r>
              <a:rPr lang="en-US" dirty="0" smtClean="0"/>
              <a:t> has: </a:t>
            </a:r>
          </a:p>
          <a:p>
            <a:pPr lvl="1"/>
            <a:r>
              <a:rPr lang="en-US" dirty="0" smtClean="0"/>
              <a:t>Personas: </a:t>
            </a:r>
            <a:r>
              <a:rPr lang="en-US" dirty="0" smtClean="0">
                <a:solidFill>
                  <a:srgbClr val="FF0000"/>
                </a:solidFill>
              </a:rPr>
              <a:t>5 gender inclusiveness facets</a:t>
            </a:r>
            <a:endParaRPr lang="en-US" dirty="0" smtClean="0"/>
          </a:p>
          <a:p>
            <a:pPr lvl="1"/>
            <a:r>
              <a:rPr lang="en-US" dirty="0" smtClean="0"/>
              <a:t>Gender-specialized CW:</a:t>
            </a:r>
          </a:p>
          <a:p>
            <a:pPr lvl="2"/>
            <a:r>
              <a:rPr lang="en-US" dirty="0"/>
              <a:t>E</a:t>
            </a:r>
            <a:r>
              <a:rPr lang="en-US" dirty="0" smtClean="0"/>
              <a:t>mbeds facets &amp; personas </a:t>
            </a:r>
            <a:br>
              <a:rPr lang="en-US" dirty="0" smtClean="0"/>
            </a:br>
            <a:r>
              <a:rPr lang="en-US" dirty="0" smtClean="0"/>
              <a:t>into a process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26827-AF95-2443-ADF0-A6D08EF5008C}" type="slidenum">
              <a:rPr lang="en-US" smtClean="0"/>
              <a:t>9</a:t>
            </a:fld>
            <a:endParaRPr lang="en-US" dirty="0"/>
          </a:p>
        </p:txBody>
      </p:sp>
      <p:grpSp>
        <p:nvGrpSpPr>
          <p:cNvPr id="16" name="Group 15"/>
          <p:cNvGrpSpPr>
            <a:grpSpLocks noChangeAspect="1"/>
          </p:cNvGrpSpPr>
          <p:nvPr/>
        </p:nvGrpSpPr>
        <p:grpSpPr>
          <a:xfrm>
            <a:off x="5271009" y="651603"/>
            <a:ext cx="3889906" cy="5868272"/>
            <a:chOff x="4910149" y="1351590"/>
            <a:chExt cx="4053122" cy="6478220"/>
          </a:xfrm>
        </p:grpSpPr>
        <p:grpSp>
          <p:nvGrpSpPr>
            <p:cNvPr id="6" name="Group 5"/>
            <p:cNvGrpSpPr/>
            <p:nvPr/>
          </p:nvGrpSpPr>
          <p:grpSpPr>
            <a:xfrm>
              <a:off x="7134471" y="1351590"/>
              <a:ext cx="1828800" cy="2080407"/>
              <a:chOff x="6694203" y="4003452"/>
              <a:chExt cx="1828800" cy="2080407"/>
            </a:xfrm>
          </p:grpSpPr>
          <p:pic>
            <p:nvPicPr>
              <p:cNvPr id="7" name="Picture 6" descr="shutterstock_87421496.jpg"/>
              <p:cNvPicPr>
                <a:picLocks noChangeAspect="1"/>
              </p:cNvPicPr>
              <p:nvPr/>
            </p:nvPicPr>
            <p:blipFill rotWithShape="1"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 flipH="1">
                <a:off x="7160797" y="4415455"/>
                <a:ext cx="1347665" cy="1668404"/>
              </a:xfrm>
              <a:prstGeom prst="rect">
                <a:avLst/>
              </a:prstGeom>
            </p:spPr>
          </p:pic>
          <p:sp>
            <p:nvSpPr>
              <p:cNvPr id="8" name="TextBox 7"/>
              <p:cNvSpPr txBox="1"/>
              <p:nvPr/>
            </p:nvSpPr>
            <p:spPr>
              <a:xfrm>
                <a:off x="6694203" y="4003452"/>
                <a:ext cx="1828800" cy="44169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txBody>
              <a:bodyPr wrap="square" lIns="0" rIns="0" rtlCol="0">
                <a:spAutoFit/>
              </a:bodyPr>
              <a:lstStyle/>
              <a:p>
                <a:pPr algn="ctr"/>
                <a:r>
                  <a:rPr lang="en-US" sz="2000" b="1" dirty="0" smtClean="0">
                    <a:solidFill>
                      <a:srgbClr val="FF0000"/>
                    </a:solidFill>
                    <a:latin typeface="Arial"/>
                    <a:cs typeface="Arial"/>
                  </a:rPr>
                  <a:t>Abby</a:t>
                </a:r>
                <a:endParaRPr lang="en-US" sz="2000" dirty="0"/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>
              <a:off x="5947575" y="2312203"/>
              <a:ext cx="1828800" cy="2189616"/>
              <a:chOff x="4989028" y="4379988"/>
              <a:chExt cx="1828800" cy="2189616"/>
            </a:xfrm>
          </p:grpSpPr>
          <p:pic>
            <p:nvPicPr>
              <p:cNvPr id="11" name="Picture 10" descr="shutterstock_216350146.jpg"/>
              <p:cNvPicPr>
                <a:picLocks noChangeAspect="1"/>
              </p:cNvPicPr>
              <p:nvPr/>
            </p:nvPicPr>
            <p:blipFill rotWithShape="1"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5181601" y="4780097"/>
                <a:ext cx="1371600" cy="1789507"/>
              </a:xfrm>
              <a:prstGeom prst="rect">
                <a:avLst/>
              </a:prstGeom>
            </p:spPr>
          </p:pic>
          <p:sp>
            <p:nvSpPr>
              <p:cNvPr id="10" name="TextBox 9"/>
              <p:cNvSpPr txBox="1"/>
              <p:nvPr/>
            </p:nvSpPr>
            <p:spPr>
              <a:xfrm>
                <a:off x="4989028" y="4379988"/>
                <a:ext cx="1828800" cy="44169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txBody>
              <a:bodyPr wrap="square" lIns="0" rIns="0" rtlCol="0">
                <a:spAutoFit/>
              </a:bodyPr>
              <a:lstStyle/>
              <a:p>
                <a:pPr algn="ctr"/>
                <a:r>
                  <a:rPr lang="en-US" sz="2000" b="1" dirty="0" smtClean="0">
                    <a:solidFill>
                      <a:srgbClr val="FF0000"/>
                    </a:solidFill>
                    <a:latin typeface="Arial"/>
                    <a:cs typeface="Arial"/>
                  </a:rPr>
                  <a:t>Tim</a:t>
                </a:r>
                <a:endParaRPr lang="en-US" sz="2000" dirty="0"/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4910149" y="5674056"/>
              <a:ext cx="2866227" cy="2155754"/>
              <a:chOff x="5936343" y="2489981"/>
              <a:chExt cx="2866227" cy="2155754"/>
            </a:xfrm>
          </p:grpSpPr>
          <p:pic>
            <p:nvPicPr>
              <p:cNvPr id="13" name="Picture 12" descr="Patrick.jpg"/>
              <p:cNvPicPr>
                <a:picLocks noChangeAspect="1"/>
              </p:cNvPicPr>
              <p:nvPr/>
            </p:nvPicPr>
            <p:blipFill rotWithShape="1"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5936354" y="2898309"/>
                <a:ext cx="1444693" cy="1747425"/>
              </a:xfrm>
              <a:prstGeom prst="rect">
                <a:avLst/>
              </a:prstGeom>
            </p:spPr>
          </p:pic>
          <p:pic>
            <p:nvPicPr>
              <p:cNvPr id="14" name="Picture 13" descr="Patricia.jpg"/>
              <p:cNvPicPr>
                <a:picLocks noChangeAspect="1"/>
              </p:cNvPicPr>
              <p:nvPr/>
            </p:nvPicPr>
            <p:blipFill rotWithShape="1"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7381182" y="2890088"/>
                <a:ext cx="1388534" cy="1755647"/>
              </a:xfrm>
              <a:prstGeom prst="rect">
                <a:avLst/>
              </a:prstGeom>
            </p:spPr>
          </p:pic>
          <p:sp>
            <p:nvSpPr>
              <p:cNvPr id="15" name="TextBox 14"/>
              <p:cNvSpPr txBox="1"/>
              <p:nvPr/>
            </p:nvSpPr>
            <p:spPr>
              <a:xfrm>
                <a:off x="5936343" y="2489981"/>
                <a:ext cx="2866227" cy="40011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txBody>
              <a:bodyPr wrap="square" lIns="0" rIns="0" rtlCol="0">
                <a:spAutoFit/>
              </a:bodyPr>
              <a:lstStyle/>
              <a:p>
                <a:pPr algn="ctr"/>
                <a:r>
                  <a:rPr lang="en-US" sz="2000" b="1" dirty="0" smtClean="0">
                    <a:solidFill>
                      <a:srgbClr val="FF0000"/>
                    </a:solidFill>
                    <a:latin typeface="Arial"/>
                    <a:cs typeface="Arial"/>
                  </a:rPr>
                  <a:t>Pat (Patrick &amp; Patricia)</a:t>
                </a:r>
                <a:endParaRPr lang="en-US" sz="20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92406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11245</TotalTime>
  <Words>1807</Words>
  <Application>Microsoft Macintosh PowerPoint</Application>
  <PresentationFormat>On-screen Show (4:3)</PresentationFormat>
  <Paragraphs>431</Paragraphs>
  <Slides>42</Slides>
  <Notes>35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52" baseType="lpstr">
      <vt:lpstr>Arial</vt:lpstr>
      <vt:lpstr>Calibri</vt:lpstr>
      <vt:lpstr>ＭＳ Ｐゴシック</vt:lpstr>
      <vt:lpstr>Segoe</vt:lpstr>
      <vt:lpstr>Symbol</vt:lpstr>
      <vt:lpstr>Tahoma</vt:lpstr>
      <vt:lpstr>Times</vt:lpstr>
      <vt:lpstr>Times New Roman</vt:lpstr>
      <vt:lpstr>Wingdings</vt:lpstr>
      <vt:lpstr>Office Theme</vt:lpstr>
      <vt:lpstr>"Womenomics" &amp; Gender-Inclusive Software: What Software Engineers Need to Know </vt:lpstr>
      <vt:lpstr>1 week after the election: SE and Society</vt:lpstr>
      <vt:lpstr>Unconscious Bias in Software</vt:lpstr>
      <vt:lpstr>Reason #1 to care: Society’s Health </vt:lpstr>
      <vt:lpstr>Reason #2 to care: The economics</vt:lpstr>
      <vt:lpstr>Reasons #3-4 to care about gender-inclusive software?</vt:lpstr>
      <vt:lpstr>Reason #5. The target customers: eg, A Critical Email</vt:lpstr>
      <vt:lpstr>ok, I care. How??</vt:lpstr>
      <vt:lpstr>The GenderMag Method: A Software Process</vt:lpstr>
      <vt:lpstr>GenderMag’s 5 facets +  Abby/Tim/Pats</vt:lpstr>
      <vt:lpstr>abby</vt:lpstr>
      <vt:lpstr>abby-Self-Efficacy</vt:lpstr>
      <vt:lpstr>Computer self-efficacy [Bandura]</vt:lpstr>
      <vt:lpstr>Computer self-efficacy data &amp; the personas </vt:lpstr>
      <vt:lpstr>Features + self-efficacy [Beckwith]</vt:lpstr>
      <vt:lpstr>Confidence and features [Beckwith] </vt:lpstr>
      <vt:lpstr>Interest in new features</vt:lpstr>
      <vt:lpstr>Their goal:  Find and fix bugs</vt:lpstr>
      <vt:lpstr>abby: risk</vt:lpstr>
      <vt:lpstr>Risk</vt:lpstr>
      <vt:lpstr>F: Risk Aversion + Low SE -&gt; A self-fulfilling prophecy </vt:lpstr>
      <vt:lpstr>Abby: tinkering/ways of learning tech</vt:lpstr>
      <vt:lpstr>Tech Learning: by Tinkering?  [Beckwith, Burnett]</vt:lpstr>
      <vt:lpstr>abby: info processing</vt:lpstr>
      <vt:lpstr>Information Processing</vt:lpstr>
      <vt:lpstr>Information Processing [Grigoreanu]</vt:lpstr>
      <vt:lpstr>abby: motivations</vt:lpstr>
      <vt:lpstr>Looked like this for one of our Fs…</vt:lpstr>
      <vt:lpstr>And like this for one of our Ms</vt:lpstr>
      <vt:lpstr>Across Populations [Burnett]</vt:lpstr>
      <vt:lpstr>So…</vt:lpstr>
      <vt:lpstr>GenderMag Cognitive Walkthrough</vt:lpstr>
      <vt:lpstr>The Process: GenderMag CW</vt:lpstr>
      <vt:lpstr>Does it work? Empirical Overview</vt:lpstr>
      <vt:lpstr> GenderMag in the Real World: Field Study</vt:lpstr>
      <vt:lpstr>Results: Inclusiveness Issues</vt:lpstr>
      <vt:lpstr>Agency G: How’d it go?</vt:lpstr>
      <vt:lpstr>E: Utility &amp; Follow-Through</vt:lpstr>
      <vt:lpstr>Company W’s Follow-Up</vt:lpstr>
      <vt:lpstr>So, the bottom line is:</vt:lpstr>
      <vt:lpstr>Call to Action: Let’s Fix This!</vt:lpstr>
      <vt:lpstr>Follow-ups &amp; Resources</vt:lpstr>
    </vt:vector>
  </TitlesOfParts>
  <Manager/>
  <Company/>
  <LinksUpToDate>false</LinksUpToDate>
  <SharedDoc>false</SharedDoc>
  <HyperlinkBase/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GenderMag method</dc:title>
  <dc:subject/>
  <dc:creator>eecs eecs</dc:creator>
  <cp:keywords/>
  <dc:description/>
  <cp:lastModifiedBy>Burnett, Margaret</cp:lastModifiedBy>
  <cp:revision>582</cp:revision>
  <dcterms:created xsi:type="dcterms:W3CDTF">2014-10-13T20:56:00Z</dcterms:created>
  <dcterms:modified xsi:type="dcterms:W3CDTF">2016-11-17T23:31:25Z</dcterms:modified>
  <cp:category/>
</cp:coreProperties>
</file>